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21" r:id="rId1"/>
  </p:sldMasterIdLst>
  <p:sldIdLst>
    <p:sldId id="278" r:id="rId2"/>
    <p:sldId id="301" r:id="rId3"/>
    <p:sldId id="279" r:id="rId4"/>
    <p:sldId id="302" r:id="rId5"/>
    <p:sldId id="303" r:id="rId6"/>
    <p:sldId id="307" r:id="rId7"/>
    <p:sldId id="304" r:id="rId8"/>
    <p:sldId id="305" r:id="rId9"/>
    <p:sldId id="306" r:id="rId10"/>
    <p:sldId id="308" r:id="rId11"/>
    <p:sldId id="309" r:id="rId12"/>
    <p:sldId id="29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263" autoAdjust="0"/>
  </p:normalViewPr>
  <p:slideViewPr>
    <p:cSldViewPr snapToGrid="0">
      <p:cViewPr varScale="1">
        <p:scale>
          <a:sx n="71" d="100"/>
          <a:sy n="71" d="100"/>
        </p:scale>
        <p:origin x="-67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gif>
</file>

<file path=ppt/media/image23.gif>
</file>

<file path=ppt/media/image24.png>
</file>

<file path=ppt/media/image25.jpg>
</file>

<file path=ppt/media/image26.jpg>
</file>

<file path=ppt/media/image27.gif>
</file>

<file path=ppt/media/image3.png>
</file>

<file path=ppt/media/image4.jpeg>
</file>

<file path=ppt/media/image5.png>
</file>

<file path=ppt/media/image6.jpg>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2192" y="6053328"/>
            <a:ext cx="2999232"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3145536" y="6044184"/>
            <a:ext cx="90464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101600" y="6068699"/>
            <a:ext cx="2743200" cy="685800"/>
          </a:xfrm>
        </p:spPr>
        <p:txBody>
          <a:bodyPr>
            <a:noAutofit/>
          </a:bodyPr>
          <a:lstStyle>
            <a:lvl1pPr algn="ctr">
              <a:defRPr sz="2000">
                <a:solidFill>
                  <a:srgbClr val="FFFFFF"/>
                </a:solidFill>
              </a:defRPr>
            </a:lvl1pPr>
          </a:lstStyle>
          <a:p>
            <a:fld id="{5A030D5D-DF2E-489D-9BB9-47110B4726BA}" type="datetimeFigureOut">
              <a:rPr lang="en-IN" smtClean="0"/>
              <a:t>28-06-2023</a:t>
            </a:fld>
            <a:endParaRPr lang="en-IN"/>
          </a:p>
        </p:txBody>
      </p:sp>
      <p:sp>
        <p:nvSpPr>
          <p:cNvPr id="17" name="Footer Placeholder 16"/>
          <p:cNvSpPr>
            <a:spLocks noGrp="1"/>
          </p:cNvSpPr>
          <p:nvPr>
            <p:ph type="ftr" sz="quarter" idx="11"/>
          </p:nvPr>
        </p:nvSpPr>
        <p:spPr>
          <a:xfrm>
            <a:off x="2780524" y="236539"/>
            <a:ext cx="7823200" cy="365125"/>
          </a:xfrm>
        </p:spPr>
        <p:txBody>
          <a:bodyPr/>
          <a:lstStyle>
            <a:lvl1pPr algn="r">
              <a:defRPr>
                <a:solidFill>
                  <a:schemeClr val="tx2"/>
                </a:solidFill>
              </a:defRPr>
            </a:lvl1pPr>
          </a:lstStyle>
          <a:p>
            <a:endParaRPr lang="en-IN"/>
          </a:p>
        </p:txBody>
      </p:sp>
      <p:sp>
        <p:nvSpPr>
          <p:cNvPr id="29" name="Slide Number Placeholder 28"/>
          <p:cNvSpPr>
            <a:spLocks noGrp="1"/>
          </p:cNvSpPr>
          <p:nvPr>
            <p:ph type="sldNum" sz="quarter" idx="12"/>
          </p:nvPr>
        </p:nvSpPr>
        <p:spPr>
          <a:xfrm>
            <a:off x="10668000" y="228600"/>
            <a:ext cx="1117600" cy="381000"/>
          </a:xfrm>
        </p:spPr>
        <p:txBody>
          <a:bodyPr/>
          <a:lstStyle>
            <a:lvl1pPr>
              <a:defRPr>
                <a:solidFill>
                  <a:schemeClr val="tx2"/>
                </a:solidFill>
              </a:defRPr>
            </a:lvl1pPr>
          </a:lstStyle>
          <a:p>
            <a:fld id="{0A761340-FE26-4A94-82EE-3B12FA65E217}" type="slidenum">
              <a:rPr lang="en-IN" smtClean="0"/>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A030D5D-DF2E-489D-9BB9-47110B4726BA}" type="datetimeFigureOut">
              <a:rPr lang="en-IN" smtClean="0"/>
              <a:t>28-06-2023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761340-FE26-4A94-82EE-3B12FA65E217}"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609601"/>
            <a:ext cx="27432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609600"/>
            <a:ext cx="74168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8737600" y="6248403"/>
            <a:ext cx="2946400" cy="365125"/>
          </a:xfrm>
        </p:spPr>
        <p:txBody>
          <a:bodyPr/>
          <a:lstStyle/>
          <a:p>
            <a:fld id="{5A030D5D-DF2E-489D-9BB9-47110B4726BA}" type="datetimeFigureOut">
              <a:rPr lang="en-IN" smtClean="0"/>
              <a:t>28-06-2023</a:t>
            </a:fld>
            <a:endParaRPr lang="en-IN"/>
          </a:p>
        </p:txBody>
      </p:sp>
      <p:sp>
        <p:nvSpPr>
          <p:cNvPr id="5" name="Footer Placeholder 4"/>
          <p:cNvSpPr>
            <a:spLocks noGrp="1"/>
          </p:cNvSpPr>
          <p:nvPr>
            <p:ph type="ftr" sz="quarter" idx="11"/>
          </p:nvPr>
        </p:nvSpPr>
        <p:spPr>
          <a:xfrm>
            <a:off x="609602" y="6248208"/>
            <a:ext cx="7431311" cy="365125"/>
          </a:xfrm>
        </p:spPr>
        <p:txBody>
          <a:bodyPr/>
          <a:lstStyle/>
          <a:p>
            <a:endParaRPr lang="en-IN"/>
          </a:p>
        </p:txBody>
      </p:sp>
      <p:sp>
        <p:nvSpPr>
          <p:cNvPr id="7" name="Rectangle 6"/>
          <p:cNvSpPr/>
          <p:nvPr/>
        </p:nvSpPr>
        <p:spPr bwMode="white">
          <a:xfrm>
            <a:off x="8128424" y="0"/>
            <a:ext cx="42672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8189384"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8189384"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8075084" y="103716"/>
            <a:ext cx="533400" cy="325968"/>
          </a:xfrm>
        </p:spPr>
        <p:txBody>
          <a:bodyPr/>
          <a:lstStyle/>
          <a:p>
            <a:fld id="{0A761340-FE26-4A94-82EE-3B12FA65E217}"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5A030D5D-DF2E-489D-9BB9-47110B4726BA}" type="datetimeFigureOut">
              <a:rPr lang="en-IN" smtClean="0"/>
              <a:t>28-06-2023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0A761340-FE26-4A94-82EE-3B12FA65E217}" type="slidenum">
              <a:rPr lang="en-IN" smtClean="0"/>
              <a:t>‹#›</a:t>
            </a:fld>
            <a:endParaRPr lang="en-IN"/>
          </a:p>
        </p:txBody>
      </p:sp>
      <p:sp>
        <p:nvSpPr>
          <p:cNvPr id="8" name="Content Placeholder 7"/>
          <p:cNvSpPr>
            <a:spLocks noGrp="1"/>
          </p:cNvSpPr>
          <p:nvPr>
            <p:ph sz="quarter" idx="1"/>
          </p:nvPr>
        </p:nvSpPr>
        <p:spPr>
          <a:xfrm>
            <a:off x="816864" y="1600200"/>
            <a:ext cx="108712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22000" y="136932"/>
            <a:ext cx="1142536" cy="10314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743200"/>
            <a:ext cx="9497484"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828800" y="1600200"/>
            <a:ext cx="1016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5A030D5D-DF2E-489D-9BB9-47110B4726BA}" type="datetimeFigureOut">
              <a:rPr lang="en-IN" smtClean="0"/>
              <a:t>28-06-2023</a:t>
            </a:fld>
            <a:endParaRPr lang="en-IN"/>
          </a:p>
        </p:txBody>
      </p:sp>
      <p:sp>
        <p:nvSpPr>
          <p:cNvPr id="13" name="Slide Number Placeholder 12"/>
          <p:cNvSpPr>
            <a:spLocks noGrp="1"/>
          </p:cNvSpPr>
          <p:nvPr>
            <p:ph type="sldNum" sz="quarter" idx="11"/>
          </p:nvPr>
        </p:nvSpPr>
        <p:spPr>
          <a:xfrm>
            <a:off x="0" y="1752600"/>
            <a:ext cx="1727200" cy="701676"/>
          </a:xfrm>
        </p:spPr>
        <p:txBody>
          <a:bodyPr>
            <a:noAutofit/>
          </a:bodyPr>
          <a:lstStyle>
            <a:lvl1pPr>
              <a:defRPr sz="2400">
                <a:solidFill>
                  <a:srgbClr val="FFFFFF"/>
                </a:solidFill>
              </a:defRPr>
            </a:lvl1pPr>
          </a:lstStyle>
          <a:p>
            <a:fld id="{0A761340-FE26-4A94-82EE-3B12FA65E217}" type="slidenum">
              <a:rPr lang="en-IN" smtClean="0"/>
              <a:t>‹#›</a:t>
            </a:fld>
            <a:endParaRPr lang="en-IN"/>
          </a:p>
        </p:txBody>
      </p:sp>
      <p:sp>
        <p:nvSpPr>
          <p:cNvPr id="14" name="Footer Placeholder 13"/>
          <p:cNvSpPr>
            <a:spLocks noGrp="1"/>
          </p:cNvSpPr>
          <p:nvPr>
            <p:ph type="ftr" sz="quarter" idx="12"/>
          </p:nvPr>
        </p:nvSpPr>
        <p:spPr/>
        <p:txBody>
          <a:bodyPr/>
          <a:lstStyle/>
          <a:p>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812800" y="1589567"/>
            <a:ext cx="5181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6459868" y="1589567"/>
            <a:ext cx="5181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fld id="{5A030D5D-DF2E-489D-9BB9-47110B4726BA}" type="datetimeFigureOut">
              <a:rPr lang="en-IN" smtClean="0"/>
              <a:t>28-06-2023</a:t>
            </a:fld>
            <a:endParaRPr lang="en-IN"/>
          </a:p>
        </p:txBody>
      </p:sp>
      <p:sp>
        <p:nvSpPr>
          <p:cNvPr id="10" name="Slide Number Placeholder 9"/>
          <p:cNvSpPr>
            <a:spLocks noGrp="1"/>
          </p:cNvSpPr>
          <p:nvPr>
            <p:ph type="sldNum" sz="quarter" idx="16"/>
          </p:nvPr>
        </p:nvSpPr>
        <p:spPr/>
        <p:txBody>
          <a:bodyPr rtlCol="0"/>
          <a:lstStyle/>
          <a:p>
            <a:fld id="{0A761340-FE26-4A94-82EE-3B12FA65E217}" type="slidenum">
              <a:rPr lang="en-IN" smtClean="0"/>
              <a:t>‹#›</a:t>
            </a:fld>
            <a:endParaRPr lang="en-IN"/>
          </a:p>
        </p:txBody>
      </p:sp>
      <p:sp>
        <p:nvSpPr>
          <p:cNvPr id="12" name="Footer Placeholder 11"/>
          <p:cNvSpPr>
            <a:spLocks noGrp="1"/>
          </p:cNvSpPr>
          <p:nvPr>
            <p:ph type="ftr" sz="quarter" idx="17"/>
          </p:nvPr>
        </p:nvSpPr>
        <p:spPr/>
        <p:txBody>
          <a:bodyPr rtlCol="0"/>
          <a:lstStyle/>
          <a:p>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812800" y="2438400"/>
            <a:ext cx="51816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6400800" y="2438400"/>
            <a:ext cx="51816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fld id="{5A030D5D-DF2E-489D-9BB9-47110B4726BA}" type="datetimeFigureOut">
              <a:rPr lang="en-IN" smtClean="0"/>
              <a:t>28-06-2023</a:t>
            </a:fld>
            <a:endParaRPr lang="en-IN"/>
          </a:p>
        </p:txBody>
      </p:sp>
      <p:sp>
        <p:nvSpPr>
          <p:cNvPr id="12" name="Slide Number Placeholder 11"/>
          <p:cNvSpPr>
            <a:spLocks noGrp="1"/>
          </p:cNvSpPr>
          <p:nvPr>
            <p:ph type="sldNum" sz="quarter" idx="16"/>
          </p:nvPr>
        </p:nvSpPr>
        <p:spPr/>
        <p:txBody>
          <a:bodyPr rtlCol="0"/>
          <a:lstStyle/>
          <a:p>
            <a:fld id="{0A761340-FE26-4A94-82EE-3B12FA65E217}" type="slidenum">
              <a:rPr lang="en-IN" smtClean="0"/>
              <a:t>‹#›</a:t>
            </a:fld>
            <a:endParaRPr lang="en-IN"/>
          </a:p>
        </p:txBody>
      </p:sp>
      <p:sp>
        <p:nvSpPr>
          <p:cNvPr id="14" name="Footer Placeholder 13"/>
          <p:cNvSpPr>
            <a:spLocks noGrp="1"/>
          </p:cNvSpPr>
          <p:nvPr>
            <p:ph type="ftr" sz="quarter" idx="17"/>
          </p:nvPr>
        </p:nvSpPr>
        <p:spPr/>
        <p:txBody>
          <a:bodyPr rtlCol="0"/>
          <a:lstStyle/>
          <a:p>
            <a:endParaRPr lang="en-IN"/>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A030D5D-DF2E-489D-9BB9-47110B4726BA}" type="datetimeFigureOut">
              <a:rPr lang="en-IN" smtClean="0"/>
              <a:t>28-06-2023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0A761340-FE26-4A94-82EE-3B12FA65E217}"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030D5D-DF2E-489D-9BB9-47110B4726BA}" type="datetimeFigureOut">
              <a:rPr lang="en-IN" smtClean="0"/>
              <a:t>28-06-2023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a:xfrm>
            <a:off x="0" y="6248400"/>
            <a:ext cx="711200" cy="381000"/>
          </a:xfrm>
        </p:spPr>
        <p:txBody>
          <a:bodyPr/>
          <a:lstStyle>
            <a:lvl1pPr>
              <a:defRPr>
                <a:solidFill>
                  <a:schemeClr val="tx2"/>
                </a:solidFill>
              </a:defRPr>
            </a:lvl1pPr>
          </a:lstStyle>
          <a:p>
            <a:fld id="{0A761340-FE26-4A94-82EE-3B12FA65E217}"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3050"/>
            <a:ext cx="107696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A030D5D-DF2E-489D-9BB9-47110B4726BA}" type="datetimeFigureOut">
              <a:rPr lang="en-IN" smtClean="0"/>
              <a:t>28-06-2023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0A761340-FE26-4A94-82EE-3B12FA65E217}" type="slidenum">
              <a:rPr lang="en-IN" smtClean="0"/>
              <a:t>‹#›</a:t>
            </a:fld>
            <a:endParaRPr lang="en-IN"/>
          </a:p>
        </p:txBody>
      </p:sp>
      <p:sp>
        <p:nvSpPr>
          <p:cNvPr id="3" name="Text Placeholder 2"/>
          <p:cNvSpPr>
            <a:spLocks noGrp="1"/>
          </p:cNvSpPr>
          <p:nvPr>
            <p:ph type="body" idx="2"/>
          </p:nvPr>
        </p:nvSpPr>
        <p:spPr>
          <a:xfrm>
            <a:off x="812800" y="1752600"/>
            <a:ext cx="21336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3149600" y="1752600"/>
            <a:ext cx="85344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12192" y="4572000"/>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2192" y="4663440"/>
            <a:ext cx="195072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060448" y="4654296"/>
            <a:ext cx="10131552"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133600" y="4648200"/>
            <a:ext cx="97536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930400" y="0"/>
            <a:ext cx="134112"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8331200" y="6248401"/>
            <a:ext cx="3556000" cy="365125"/>
          </a:xfrm>
        </p:spPr>
        <p:txBody>
          <a:bodyPr rtlCol="0"/>
          <a:lstStyle/>
          <a:p>
            <a:fld id="{5A030D5D-DF2E-489D-9BB9-47110B4726BA}" type="datetimeFigureOut">
              <a:rPr lang="en-IN" smtClean="0"/>
              <a:t>28-06-2023</a:t>
            </a:fld>
            <a:endParaRPr lang="en-IN"/>
          </a:p>
        </p:txBody>
      </p:sp>
      <p:sp>
        <p:nvSpPr>
          <p:cNvPr id="13" name="Slide Number Placeholder 12"/>
          <p:cNvSpPr>
            <a:spLocks noGrp="1"/>
          </p:cNvSpPr>
          <p:nvPr>
            <p:ph type="sldNum" sz="quarter" idx="11"/>
          </p:nvPr>
        </p:nvSpPr>
        <p:spPr>
          <a:xfrm>
            <a:off x="0" y="4667249"/>
            <a:ext cx="1930400" cy="663578"/>
          </a:xfrm>
        </p:spPr>
        <p:txBody>
          <a:bodyPr rtlCol="0"/>
          <a:lstStyle>
            <a:lvl1pPr>
              <a:defRPr sz="2800"/>
            </a:lvl1pPr>
          </a:lstStyle>
          <a:p>
            <a:fld id="{0A761340-FE26-4A94-82EE-3B12FA65E217}" type="slidenum">
              <a:rPr lang="en-IN" smtClean="0"/>
              <a:t>‹#›</a:t>
            </a:fld>
            <a:endParaRPr lang="en-IN"/>
          </a:p>
        </p:txBody>
      </p:sp>
      <p:sp>
        <p:nvSpPr>
          <p:cNvPr id="14" name="Footer Placeholder 13"/>
          <p:cNvSpPr>
            <a:spLocks noGrp="1"/>
          </p:cNvSpPr>
          <p:nvPr>
            <p:ph type="ftr" sz="quarter" idx="12"/>
          </p:nvPr>
        </p:nvSpPr>
        <p:spPr>
          <a:xfrm>
            <a:off x="2133600" y="6248207"/>
            <a:ext cx="6096000" cy="365125"/>
          </a:xfrm>
        </p:spPr>
        <p:txBody>
          <a:bodyPr rtlCol="0"/>
          <a:lstStyle/>
          <a:p>
            <a:endParaRPr lang="en-US" dirty="0"/>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812800" y="228600"/>
            <a:ext cx="108712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816864" y="1600200"/>
            <a:ext cx="108712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8128000" y="6248401"/>
            <a:ext cx="3556000" cy="365125"/>
          </a:xfrm>
          <a:prstGeom prst="rect">
            <a:avLst/>
          </a:prstGeom>
        </p:spPr>
        <p:txBody>
          <a:bodyPr vert="horz" anchor="ctr" anchorCtr="0"/>
          <a:lstStyle>
            <a:lvl1pPr algn="l" eaLnBrk="1" latinLnBrk="0" hangingPunct="1">
              <a:defRPr kumimoji="0" sz="1400">
                <a:solidFill>
                  <a:schemeClr val="tx2"/>
                </a:solidFill>
              </a:defRPr>
            </a:lvl1pPr>
          </a:lstStyle>
          <a:p>
            <a:fld id="{5A030D5D-DF2E-489D-9BB9-47110B4726BA}" type="datetimeFigureOut">
              <a:rPr lang="en-IN" smtClean="0"/>
              <a:t>28-06-2023</a:t>
            </a:fld>
            <a:endParaRPr lang="en-IN"/>
          </a:p>
        </p:txBody>
      </p:sp>
      <p:sp>
        <p:nvSpPr>
          <p:cNvPr id="3" name="Footer Placeholder 2"/>
          <p:cNvSpPr>
            <a:spLocks noGrp="1"/>
          </p:cNvSpPr>
          <p:nvPr>
            <p:ph type="ftr" sz="quarter" idx="3"/>
          </p:nvPr>
        </p:nvSpPr>
        <p:spPr>
          <a:xfrm>
            <a:off x="812801" y="6248207"/>
            <a:ext cx="7228111" cy="365125"/>
          </a:xfrm>
          <a:prstGeom prst="rect">
            <a:avLst/>
          </a:prstGeom>
        </p:spPr>
        <p:txBody>
          <a:bodyPr vert="horz" anchor="ctr"/>
          <a:lstStyle>
            <a:lvl1pPr algn="r" eaLnBrk="1" latinLnBrk="0" hangingPunct="1">
              <a:defRPr kumimoji="0" sz="1400">
                <a:solidFill>
                  <a:schemeClr val="tx2"/>
                </a:solidFill>
              </a:defRPr>
            </a:lvl1pPr>
          </a:lstStyle>
          <a:p>
            <a:endParaRPr lang="en-IN"/>
          </a:p>
        </p:txBody>
      </p:sp>
      <p:sp>
        <p:nvSpPr>
          <p:cNvPr id="7" name="Rectangle 6"/>
          <p:cNvSpPr/>
          <p:nvPr/>
        </p:nvSpPr>
        <p:spPr bwMode="white">
          <a:xfrm>
            <a:off x="0" y="1234440"/>
            <a:ext cx="12192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787400" y="1280160"/>
            <a:ext cx="1140460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7112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0A761340-FE26-4A94-82EE-3B12FA65E217}"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4522" r:id="rId1"/>
    <p:sldLayoutId id="2147484523" r:id="rId2"/>
    <p:sldLayoutId id="2147484524" r:id="rId3"/>
    <p:sldLayoutId id="2147484525" r:id="rId4"/>
    <p:sldLayoutId id="2147484526" r:id="rId5"/>
    <p:sldLayoutId id="2147484527" r:id="rId6"/>
    <p:sldLayoutId id="2147484528" r:id="rId7"/>
    <p:sldLayoutId id="2147484529" r:id="rId8"/>
    <p:sldLayoutId id="2147484530" r:id="rId9"/>
    <p:sldLayoutId id="2147484531" r:id="rId10"/>
    <p:sldLayoutId id="2147484532"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jpg"/></Relationships>
</file>

<file path=ppt/slides/_rels/slide12.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gif"/><Relationship Id="rId3" Type="http://schemas.openxmlformats.org/officeDocument/2006/relationships/hyperlink" Target="https://simpleflying.com/tag/indigo/" TargetMode="External"/><Relationship Id="rId7" Type="http://schemas.openxmlformats.org/officeDocument/2006/relationships/image" Target="../media/image7.gif"/><Relationship Id="rId2" Type="http://schemas.openxmlformats.org/officeDocument/2006/relationships/hyperlink" Target="https://simpleflying.com/tag/spicejet/" TargetMode="Externa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hyperlink" Target="https://simpleflying.com/tag/delhi-international-airport/" TargetMode="External"/><Relationship Id="rId4" Type="http://schemas.openxmlformats.org/officeDocument/2006/relationships/hyperlink" Target="https://simpleflying.com/tag/airbus-a32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colab.research.google.com/drive/1RCGSNC4JC5RiHvQtwuSX58iOUO3xiNec#scrollTo=944f0f1b"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80+ Air Vehicle Airport Bird Danger Stock Photos, Pictures &amp; Royalty-Free  Images - iSt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597273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129555" y="0"/>
            <a:ext cx="9680341" cy="1532966"/>
          </a:xfrm>
        </p:spPr>
        <p:txBody>
          <a:bodyPr>
            <a:normAutofit fontScale="90000"/>
          </a:bodyPr>
          <a:lstStyle/>
          <a:p>
            <a:pPr algn="ctr"/>
            <a:r>
              <a:rPr lang="en-US" sz="4800" dirty="0">
                <a:solidFill>
                  <a:schemeClr val="bg1"/>
                </a:solidFill>
                <a:effectLst>
                  <a:outerShdw blurRad="38100" dist="38100" dir="2700000" algn="tl">
                    <a:srgbClr val="000000">
                      <a:alpha val="43137"/>
                    </a:srgbClr>
                  </a:outerShdw>
                </a:effectLst>
              </a:rPr>
              <a:t>Data </a:t>
            </a:r>
            <a:r>
              <a:rPr lang="en-US" sz="4800" dirty="0" smtClean="0">
                <a:solidFill>
                  <a:schemeClr val="bg1"/>
                </a:solidFill>
                <a:effectLst>
                  <a:outerShdw blurRad="38100" dist="38100" dir="2700000" algn="tl">
                    <a:srgbClr val="000000">
                      <a:alpha val="43137"/>
                    </a:srgbClr>
                  </a:outerShdw>
                </a:effectLst>
              </a:rPr>
              <a:t>ANALYSIS</a:t>
            </a:r>
            <a:r>
              <a:rPr lang="en-US" sz="4800" dirty="0" smtClean="0">
                <a:solidFill>
                  <a:schemeClr val="bg1"/>
                </a:solidFill>
                <a:effectLst>
                  <a:outerShdw blurRad="38100" dist="38100" dir="2700000" algn="tl">
                    <a:srgbClr val="000000">
                      <a:alpha val="43137"/>
                    </a:srgbClr>
                  </a:outerShdw>
                </a:effectLst>
              </a:rPr>
              <a:t> </a:t>
            </a:r>
            <a:r>
              <a:rPr lang="en-US" sz="4800" dirty="0">
                <a:solidFill>
                  <a:schemeClr val="bg1"/>
                </a:solidFill>
                <a:effectLst>
                  <a:outerShdw blurRad="38100" dist="38100" dir="2700000" algn="tl">
                    <a:srgbClr val="000000">
                      <a:alpha val="43137"/>
                    </a:srgbClr>
                  </a:outerShdw>
                </a:effectLst>
              </a:rPr>
              <a:t>of Bird Strikes between 2000 – 2011</a:t>
            </a:r>
            <a:endParaRPr lang="en-IN" sz="4800" dirty="0">
              <a:solidFill>
                <a:schemeClr val="bg1"/>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p:txBody>
          <a:bodyPr/>
          <a:lstStyle/>
          <a:p>
            <a:r>
              <a:rPr lang="en-IN" dirty="0" smtClean="0"/>
              <a:t>Group - 10</a:t>
            </a:r>
            <a:endParaRPr lang="en-IN" dirty="0"/>
          </a:p>
        </p:txBody>
      </p:sp>
      <p:sp>
        <p:nvSpPr>
          <p:cNvPr id="4" name="TextBox 3"/>
          <p:cNvSpPr txBox="1"/>
          <p:nvPr/>
        </p:nvSpPr>
        <p:spPr>
          <a:xfrm>
            <a:off x="107975" y="3941412"/>
            <a:ext cx="3562067" cy="2031325"/>
          </a:xfrm>
          <a:prstGeom prst="rect">
            <a:avLst/>
          </a:prstGeom>
          <a:noFill/>
        </p:spPr>
        <p:txBody>
          <a:bodyPr wrap="square" rtlCol="0">
            <a:spAutoFit/>
          </a:bodyPr>
          <a:lstStyle/>
          <a:p>
            <a:r>
              <a:rPr lang="en-IN" dirty="0" smtClean="0">
                <a:effectLst>
                  <a:outerShdw blurRad="38100" dist="38100" dir="2700000" algn="tl">
                    <a:srgbClr val="000000">
                      <a:alpha val="43137"/>
                    </a:srgbClr>
                  </a:outerShdw>
                </a:effectLst>
              </a:rPr>
              <a:t>Group Members Name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1. Deepak </a:t>
            </a:r>
            <a:r>
              <a:rPr lang="en-IN" dirty="0" err="1" smtClean="0">
                <a:effectLst>
                  <a:outerShdw blurRad="38100" dist="38100" dir="2700000" algn="tl">
                    <a:srgbClr val="000000">
                      <a:alpha val="43137"/>
                    </a:srgbClr>
                  </a:outerShdw>
                </a:effectLst>
              </a:rPr>
              <a:t>Yadav</a:t>
            </a:r>
            <a:r>
              <a:rPr lang="en-IN" dirty="0" smtClean="0">
                <a:effectLst>
                  <a:outerShdw blurRad="38100" dist="38100" dir="2700000" algn="tl">
                    <a:srgbClr val="000000">
                      <a:alpha val="43137"/>
                    </a:srgbClr>
                  </a:outerShdw>
                </a:effectLst>
              </a:rPr>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2. </a:t>
            </a:r>
            <a:r>
              <a:rPr lang="en-IN" dirty="0" err="1" smtClean="0">
                <a:effectLst>
                  <a:outerShdw blurRad="38100" dist="38100" dir="2700000" algn="tl">
                    <a:srgbClr val="000000">
                      <a:alpha val="43137"/>
                    </a:srgbClr>
                  </a:outerShdw>
                </a:effectLst>
              </a:rPr>
              <a:t>Karthikeyan</a:t>
            </a:r>
            <a:r>
              <a:rPr lang="en-IN" dirty="0" smtClean="0">
                <a:effectLst>
                  <a:outerShdw blurRad="38100" dist="38100" dir="2700000" algn="tl">
                    <a:srgbClr val="000000">
                      <a:alpha val="43137"/>
                    </a:srgbClr>
                  </a:outerShdw>
                </a:effectLst>
              </a:rPr>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3. Vishal Suresh </a:t>
            </a:r>
            <a:r>
              <a:rPr lang="en-IN" dirty="0" err="1" smtClean="0">
                <a:effectLst>
                  <a:outerShdw blurRad="38100" dist="38100" dir="2700000" algn="tl">
                    <a:srgbClr val="000000">
                      <a:alpha val="43137"/>
                    </a:srgbClr>
                  </a:outerShdw>
                </a:effectLst>
              </a:rPr>
              <a:t>Kamdi</a:t>
            </a:r>
            <a:r>
              <a:rPr lang="en-IN" dirty="0" smtClean="0">
                <a:effectLst>
                  <a:outerShdw blurRad="38100" dist="38100" dir="2700000" algn="tl">
                    <a:srgbClr val="000000">
                      <a:alpha val="43137"/>
                    </a:srgbClr>
                  </a:outerShdw>
                </a:effectLst>
              </a:rPr>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4. Jaya </a:t>
            </a:r>
            <a:r>
              <a:rPr lang="en-IN" dirty="0" err="1" smtClean="0">
                <a:effectLst>
                  <a:outerShdw blurRad="38100" dist="38100" dir="2700000" algn="tl">
                    <a:srgbClr val="000000">
                      <a:alpha val="43137"/>
                    </a:srgbClr>
                  </a:outerShdw>
                </a:effectLst>
              </a:rPr>
              <a:t>Tomar</a:t>
            </a:r>
            <a:r>
              <a:rPr lang="en-IN" dirty="0" smtClean="0">
                <a:effectLst>
                  <a:outerShdw blurRad="38100" dist="38100" dir="2700000" algn="tl">
                    <a:srgbClr val="000000">
                      <a:alpha val="43137"/>
                    </a:srgbClr>
                  </a:outerShdw>
                </a:effectLst>
              </a:rPr>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5. </a:t>
            </a:r>
            <a:r>
              <a:rPr lang="en-IN" dirty="0" err="1" smtClean="0">
                <a:effectLst>
                  <a:outerShdw blurRad="38100" dist="38100" dir="2700000" algn="tl">
                    <a:srgbClr val="000000">
                      <a:alpha val="43137"/>
                    </a:srgbClr>
                  </a:outerShdw>
                </a:effectLst>
              </a:rPr>
              <a:t>Shipra</a:t>
            </a:r>
            <a:r>
              <a:rPr lang="en-IN" dirty="0" smtClean="0">
                <a:effectLst>
                  <a:outerShdw blurRad="38100" dist="38100" dir="2700000" algn="tl">
                    <a:srgbClr val="000000">
                      <a:alpha val="43137"/>
                    </a:srgbClr>
                  </a:outerShdw>
                </a:effectLst>
              </a:rPr>
              <a:t> </a:t>
            </a:r>
            <a:r>
              <a:rPr lang="en-IN" dirty="0" err="1" smtClean="0">
                <a:effectLst>
                  <a:outerShdw blurRad="38100" dist="38100" dir="2700000" algn="tl">
                    <a:srgbClr val="000000">
                      <a:alpha val="43137"/>
                    </a:srgbClr>
                  </a:outerShdw>
                </a:effectLst>
              </a:rPr>
              <a:t>Sultania</a:t>
            </a:r>
            <a:r>
              <a:rPr lang="en-IN" dirty="0" smtClean="0">
                <a:effectLst>
                  <a:outerShdw blurRad="38100" dist="38100" dir="2700000" algn="tl">
                    <a:srgbClr val="000000">
                      <a:alpha val="43137"/>
                    </a:srgbClr>
                  </a:outerShdw>
                </a:effectLst>
              </a:rPr>
              <a:t/>
            </a:r>
            <a:br>
              <a:rPr lang="en-IN" dirty="0" smtClean="0">
                <a:effectLst>
                  <a:outerShdw blurRad="38100" dist="38100" dir="2700000" algn="tl">
                    <a:srgbClr val="000000">
                      <a:alpha val="43137"/>
                    </a:srgbClr>
                  </a:outerShdw>
                </a:effectLst>
              </a:rPr>
            </a:br>
            <a:r>
              <a:rPr lang="en-IN" dirty="0" smtClean="0">
                <a:effectLst>
                  <a:outerShdw blurRad="38100" dist="38100" dir="2700000" algn="tl">
                    <a:srgbClr val="000000">
                      <a:alpha val="43137"/>
                    </a:srgbClr>
                  </a:outerShdw>
                </a:effectLst>
              </a:rPr>
              <a:t>6. </a:t>
            </a:r>
            <a:r>
              <a:rPr lang="en-IN" dirty="0" err="1" smtClean="0">
                <a:effectLst>
                  <a:outerShdw blurRad="38100" dist="38100" dir="2700000" algn="tl">
                    <a:srgbClr val="000000">
                      <a:alpha val="43137"/>
                    </a:srgbClr>
                  </a:outerShdw>
                </a:effectLst>
              </a:rPr>
              <a:t>Ujwal</a:t>
            </a:r>
            <a:r>
              <a:rPr lang="en-IN" dirty="0" smtClean="0">
                <a:effectLst>
                  <a:outerShdw blurRad="38100" dist="38100" dir="2700000" algn="tl">
                    <a:srgbClr val="000000">
                      <a:alpha val="43137"/>
                    </a:srgbClr>
                  </a:outerShdw>
                </a:effectLst>
              </a:rPr>
              <a:t> </a:t>
            </a:r>
            <a:r>
              <a:rPr lang="en-IN" dirty="0" err="1" smtClean="0">
                <a:effectLst>
                  <a:outerShdw blurRad="38100" dist="38100" dir="2700000" algn="tl">
                    <a:srgbClr val="000000">
                      <a:alpha val="43137"/>
                    </a:srgbClr>
                  </a:outerShdw>
                </a:effectLst>
              </a:rPr>
              <a:t>Dupare</a:t>
            </a:r>
            <a:endParaRPr lang="en-IN" dirty="0">
              <a:effectLst>
                <a:outerShdw blurRad="38100" dist="38100" dir="2700000" algn="tl">
                  <a:srgbClr val="000000">
                    <a:alpha val="43137"/>
                  </a:srgbClr>
                </a:outerShdw>
              </a:effectLst>
            </a:endParaRPr>
          </a:p>
        </p:txBody>
      </p:sp>
      <p:sp>
        <p:nvSpPr>
          <p:cNvPr id="7" name="Subtitle 2"/>
          <p:cNvSpPr txBox="1">
            <a:spLocks/>
          </p:cNvSpPr>
          <p:nvPr/>
        </p:nvSpPr>
        <p:spPr>
          <a:xfrm>
            <a:off x="0" y="6067967"/>
            <a:ext cx="2991224" cy="685800"/>
          </a:xfrm>
          <a:prstGeom prst="rect">
            <a:avLst/>
          </a:prstGeom>
        </p:spPr>
        <p:txBody>
          <a:bodyPr vert="horz" anchor="ctr">
            <a:normAutofit/>
          </a:bodyPr>
          <a:lstStyle>
            <a:lvl1pPr marL="0" indent="0" algn="l" rtl="0" eaLnBrk="1" latinLnBrk="0" hangingPunct="1">
              <a:spcBef>
                <a:spcPts val="700"/>
              </a:spcBef>
              <a:buClr>
                <a:schemeClr val="accent2"/>
              </a:buClr>
              <a:buSzPct val="60000"/>
              <a:buFont typeface="Wingdings"/>
              <a:buNone/>
              <a:defRPr kumimoji="0" sz="2600" kern="1200">
                <a:solidFill>
                  <a:srgbClr val="FFFFFF"/>
                </a:solidFill>
                <a:latin typeface="+mn-lt"/>
                <a:ea typeface="+mn-ea"/>
                <a:cs typeface="+mn-cs"/>
              </a:defRPr>
            </a:lvl1pPr>
            <a:lvl2pPr marL="457200" indent="0" algn="ctr" rtl="0" eaLnBrk="1" latinLnBrk="0" hangingPunct="1">
              <a:spcBef>
                <a:spcPts val="550"/>
              </a:spcBef>
              <a:buClr>
                <a:schemeClr val="accent1"/>
              </a:buClr>
              <a:buSzPct val="70000"/>
              <a:buFont typeface="Wingdings 2"/>
              <a:buNone/>
              <a:defRPr kumimoji="0" sz="2600" kern="1200">
                <a:solidFill>
                  <a:schemeClr val="tx1"/>
                </a:solidFill>
                <a:latin typeface="+mn-lt"/>
                <a:ea typeface="+mn-ea"/>
                <a:cs typeface="+mn-cs"/>
              </a:defRPr>
            </a:lvl2pPr>
            <a:lvl3pPr marL="914400" indent="0" algn="ctr" rtl="0" eaLnBrk="1" latinLnBrk="0" hangingPunct="1">
              <a:spcBef>
                <a:spcPts val="500"/>
              </a:spcBef>
              <a:buClr>
                <a:schemeClr val="accent2"/>
              </a:buClr>
              <a:buSzPct val="75000"/>
              <a:buFont typeface="Wingdings"/>
              <a:buNone/>
              <a:defRPr kumimoji="0" sz="2300" kern="1200">
                <a:solidFill>
                  <a:schemeClr val="tx1"/>
                </a:solidFill>
                <a:latin typeface="+mn-lt"/>
                <a:ea typeface="+mn-ea"/>
                <a:cs typeface="+mn-cs"/>
              </a:defRPr>
            </a:lvl3pPr>
            <a:lvl4pPr marL="1371600" indent="0" algn="ctr" rtl="0" eaLnBrk="1" latinLnBrk="0" hangingPunct="1">
              <a:spcBef>
                <a:spcPts val="400"/>
              </a:spcBef>
              <a:buClr>
                <a:schemeClr val="accent3"/>
              </a:buClr>
              <a:buSzPct val="75000"/>
              <a:buFont typeface="Wingdings"/>
              <a:buNone/>
              <a:defRPr kumimoji="0" sz="2000" kern="1200">
                <a:solidFill>
                  <a:schemeClr val="tx1"/>
                </a:solidFill>
                <a:latin typeface="+mn-lt"/>
                <a:ea typeface="+mn-ea"/>
                <a:cs typeface="+mn-cs"/>
              </a:defRPr>
            </a:lvl4pPr>
            <a:lvl5pPr marL="1828800" indent="0" algn="ctr" rtl="0" eaLnBrk="1" latinLnBrk="0" hangingPunct="1">
              <a:spcBef>
                <a:spcPts val="400"/>
              </a:spcBef>
              <a:buClr>
                <a:schemeClr val="accent4"/>
              </a:buClr>
              <a:buSzPct val="65000"/>
              <a:buFont typeface="Wingdings"/>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1"/>
              </a:buClr>
              <a:buFont typeface="Wingdings"/>
              <a:buNone/>
              <a:defRPr kumimoji="0" sz="1800" kern="1200" baseline="0">
                <a:solidFill>
                  <a:schemeClr val="tx1"/>
                </a:solidFill>
                <a:latin typeface="+mn-lt"/>
                <a:ea typeface="+mn-ea"/>
                <a:cs typeface="+mn-cs"/>
              </a:defRPr>
            </a:lvl6pPr>
            <a:lvl7pPr marL="2743200" indent="0" algn="ctr" rtl="0" eaLnBrk="1" latinLnBrk="0" hangingPunct="1">
              <a:spcBef>
                <a:spcPct val="20000"/>
              </a:spcBef>
              <a:buClr>
                <a:schemeClr val="accent2"/>
              </a:buClr>
              <a:buFont typeface="Wingdings"/>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3"/>
              </a:buClr>
              <a:buFont typeface="Wingdings"/>
              <a:buNone/>
              <a:defRPr kumimoji="0" sz="1800" kern="1200" baseline="0">
                <a:solidFill>
                  <a:schemeClr val="tx1"/>
                </a:solidFill>
                <a:latin typeface="+mn-lt"/>
                <a:ea typeface="+mn-ea"/>
                <a:cs typeface="+mn-cs"/>
              </a:defRPr>
            </a:lvl8pPr>
            <a:lvl9pPr marL="3657600" indent="0" algn="ctr" rtl="0" eaLnBrk="1" latinLnBrk="0" hangingPunct="1">
              <a:spcBef>
                <a:spcPct val="20000"/>
              </a:spcBef>
              <a:buClr>
                <a:schemeClr val="accent4"/>
              </a:buClr>
              <a:buFont typeface="Wingdings"/>
              <a:buNone/>
              <a:defRPr kumimoji="0" sz="1800" kern="1200" baseline="0">
                <a:solidFill>
                  <a:schemeClr val="tx1"/>
                </a:solidFill>
                <a:latin typeface="+mn-lt"/>
                <a:ea typeface="+mn-ea"/>
                <a:cs typeface="+mn-cs"/>
              </a:defRPr>
            </a:lvl9pPr>
          </a:lstStyle>
          <a:p>
            <a:pPr algn="r"/>
            <a:r>
              <a:rPr lang="en-IN" dirty="0" smtClean="0"/>
              <a:t>DBI002</a:t>
            </a:r>
            <a:endParaRPr lang="en-IN" dirty="0"/>
          </a:p>
        </p:txBody>
      </p:sp>
      <p:sp>
        <p:nvSpPr>
          <p:cNvPr id="8" name="TextBox 7"/>
          <p:cNvSpPr txBox="1"/>
          <p:nvPr/>
        </p:nvSpPr>
        <p:spPr>
          <a:xfrm>
            <a:off x="10715767" y="5465008"/>
            <a:ext cx="1374678" cy="369332"/>
          </a:xfrm>
          <a:prstGeom prst="rect">
            <a:avLst/>
          </a:prstGeom>
          <a:noFill/>
        </p:spPr>
        <p:txBody>
          <a:bodyPr wrap="square" rtlCol="0">
            <a:spAutoFit/>
          </a:bodyPr>
          <a:lstStyle/>
          <a:p>
            <a:r>
              <a:rPr lang="en-IN" dirty="0" smtClean="0">
                <a:effectLst>
                  <a:outerShdw blurRad="38100" dist="38100" dir="2700000" algn="tl">
                    <a:srgbClr val="000000">
                      <a:alpha val="43137"/>
                    </a:srgbClr>
                  </a:outerShdw>
                </a:effectLst>
              </a:rPr>
              <a:t>28.06.2023</a:t>
            </a:r>
            <a:endParaRPr lang="en-IN"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9723440"/>
      </p:ext>
    </p:extLst>
  </p:cSld>
  <p:clrMapOvr>
    <a:masterClrMapping/>
  </p:clrMapOvr>
  <p:transition spd="slow">
    <p:randomBar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10613136" cy="990600"/>
          </a:xfrm>
        </p:spPr>
        <p:txBody>
          <a:bodyPr vert="horz" anchor="ctr">
            <a:noAutofit/>
          </a:bodyPr>
          <a:lstStyle/>
          <a:p>
            <a:pPr lvl="1"/>
            <a:r>
              <a:rPr lang="en-US" sz="4400" dirty="0" smtClean="0">
                <a:solidFill>
                  <a:schemeClr val="tx2"/>
                </a:solidFill>
              </a:rPr>
              <a:t>Solution…</a:t>
            </a:r>
            <a:endParaRPr lang="en-US" sz="4400" dirty="0">
              <a:solidFill>
                <a:schemeClr val="tx2"/>
              </a:solidFill>
            </a:endParaRPr>
          </a:p>
        </p:txBody>
      </p:sp>
      <p:sp>
        <p:nvSpPr>
          <p:cNvPr id="4" name="Google Shape;171;p10"/>
          <p:cNvSpPr txBox="1">
            <a:spLocks/>
          </p:cNvSpPr>
          <p:nvPr/>
        </p:nvSpPr>
        <p:spPr>
          <a:xfrm>
            <a:off x="132079" y="1609615"/>
            <a:ext cx="3713779" cy="2773679"/>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342900" indent="-342900" algn="just">
              <a:spcBef>
                <a:spcPts val="0"/>
              </a:spcBef>
              <a:buSzPts val="2200"/>
              <a:buFont typeface="Arial"/>
              <a:buNone/>
            </a:pPr>
            <a:r>
              <a:rPr lang="en-US" sz="2200" dirty="0" smtClean="0">
                <a:latin typeface="Times New Roman"/>
                <a:ea typeface="Times New Roman"/>
                <a:cs typeface="Times New Roman"/>
                <a:sym typeface="Times New Roman"/>
              </a:rPr>
              <a:t>Modifying Habitat</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Remove Seed bearing Plants to eliminate food sources</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Remove Bushes and Trees that serve as attractive nesting sites</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Use insecticides/ Pesticides to eliminate food sources for insect-eating birds</a:t>
            </a:r>
            <a:endParaRPr lang="en-US" sz="1700" dirty="0">
              <a:latin typeface="Times New Roman"/>
              <a:ea typeface="Times New Roman"/>
              <a:cs typeface="Times New Roman"/>
              <a:sym typeface="Times New Roman"/>
            </a:endParaRPr>
          </a:p>
        </p:txBody>
      </p:sp>
      <p:sp>
        <p:nvSpPr>
          <p:cNvPr id="5" name="Google Shape;176;p10"/>
          <p:cNvSpPr txBox="1">
            <a:spLocks/>
          </p:cNvSpPr>
          <p:nvPr/>
        </p:nvSpPr>
        <p:spPr>
          <a:xfrm>
            <a:off x="4078941" y="1629496"/>
            <a:ext cx="3952240" cy="2555233"/>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342900" indent="-342900" algn="just">
              <a:spcBef>
                <a:spcPts val="0"/>
              </a:spcBef>
              <a:buSzPts val="2200"/>
              <a:buFont typeface="Arial"/>
              <a:buNone/>
            </a:pPr>
            <a:r>
              <a:rPr lang="en-US" sz="2200" dirty="0" smtClean="0">
                <a:latin typeface="Times New Roman"/>
                <a:ea typeface="Times New Roman"/>
                <a:cs typeface="Times New Roman"/>
                <a:sym typeface="Times New Roman"/>
              </a:rPr>
              <a:t>Modifying Bird Behavior</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Use of Noise generators to disrupt Birds</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Use of lasers at dawn and dusk to scare them away</a:t>
            </a:r>
          </a:p>
          <a:p>
            <a:pPr marL="742950" lvl="1" indent="-285750" algn="just">
              <a:spcBef>
                <a:spcPts val="340"/>
              </a:spcBef>
              <a:buSzPts val="1700"/>
              <a:buFont typeface="Noto Sans Symbols"/>
              <a:buChar char="⮚"/>
            </a:pPr>
            <a:r>
              <a:rPr lang="en-US" sz="1700" dirty="0" smtClean="0">
                <a:latin typeface="Times New Roman"/>
                <a:ea typeface="Times New Roman"/>
                <a:cs typeface="Times New Roman"/>
                <a:sym typeface="Times New Roman"/>
              </a:rPr>
              <a:t>Use of trained Falcons/ Dogs in the airport area to teach birds that the area has many predators</a:t>
            </a:r>
            <a:endParaRPr lang="en-US" sz="1700" dirty="0">
              <a:latin typeface="Times New Roman"/>
              <a:ea typeface="Times New Roman"/>
              <a:cs typeface="Times New Roman"/>
              <a:sym typeface="Times New Roman"/>
            </a:endParaRPr>
          </a:p>
        </p:txBody>
      </p:sp>
      <p:sp>
        <p:nvSpPr>
          <p:cNvPr id="6" name="Google Shape;177;p10"/>
          <p:cNvSpPr txBox="1">
            <a:spLocks/>
          </p:cNvSpPr>
          <p:nvPr/>
        </p:nvSpPr>
        <p:spPr>
          <a:xfrm>
            <a:off x="8335683" y="1619776"/>
            <a:ext cx="3718560" cy="245872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342900" marR="0" lvl="0" indent="-342900" algn="just" defTabSz="914400" rtl="0" eaLnBrk="1" fontAlgn="auto" latinLnBrk="0" hangingPunct="1">
              <a:lnSpc>
                <a:spcPct val="100000"/>
              </a:lnSpc>
              <a:spcBef>
                <a:spcPts val="0"/>
              </a:spcBef>
              <a:spcAft>
                <a:spcPts val="0"/>
              </a:spcAft>
              <a:buClr>
                <a:srgbClr val="000000"/>
              </a:buClr>
              <a:buSzPts val="2200"/>
              <a:buFont typeface="Arial"/>
              <a:buNone/>
              <a:tabLst/>
              <a:defRPr/>
            </a:pPr>
            <a:r>
              <a:rPr kumimoji="0" lang="en-US" sz="2200" b="0" i="0" u="none" strike="noStrike" kern="0" cap="none" spc="0" normalizeH="0" baseline="0" noProof="0" dirty="0" smtClean="0">
                <a:ln>
                  <a:noFill/>
                </a:ln>
                <a:solidFill>
                  <a:srgbClr val="000000"/>
                </a:solidFill>
                <a:effectLst/>
                <a:uLnTx/>
                <a:uFillTx/>
                <a:latin typeface="Times New Roman"/>
                <a:ea typeface="Times New Roman"/>
                <a:cs typeface="Times New Roman"/>
                <a:sym typeface="Times New Roman"/>
              </a:rPr>
              <a:t>Modifying Plane Behavior</a:t>
            </a:r>
          </a:p>
          <a:p>
            <a:pPr marL="742950" marR="0" lvl="1" indent="-285750" algn="just" defTabSz="914400" rtl="0" eaLnBrk="1" fontAlgn="auto" latinLnBrk="0" hangingPunct="1">
              <a:lnSpc>
                <a:spcPct val="100000"/>
              </a:lnSpc>
              <a:spcBef>
                <a:spcPts val="360"/>
              </a:spcBef>
              <a:spcAft>
                <a:spcPts val="0"/>
              </a:spcAft>
              <a:buClr>
                <a:srgbClr val="000000"/>
              </a:buClr>
              <a:buSzPts val="1800"/>
              <a:buFont typeface="Noto Sans Symbols"/>
              <a:buChar char="⮚"/>
              <a:tabLst/>
              <a:defRPr/>
            </a:pPr>
            <a:r>
              <a:rPr kumimoji="0" lang="en-US" sz="1800" b="0" i="0" u="none" strike="noStrike" kern="0" cap="none" spc="0" normalizeH="0" baseline="0" noProof="0" dirty="0" smtClean="0">
                <a:ln>
                  <a:noFill/>
                </a:ln>
                <a:solidFill>
                  <a:srgbClr val="000000"/>
                </a:solidFill>
                <a:effectLst/>
                <a:uLnTx/>
                <a:uFillTx/>
                <a:latin typeface="Times New Roman"/>
                <a:ea typeface="Times New Roman"/>
                <a:cs typeface="Times New Roman"/>
                <a:sym typeface="Times New Roman"/>
              </a:rPr>
              <a:t>Use of radar equipment to track the density and movement of birds.</a:t>
            </a:r>
          </a:p>
          <a:p>
            <a:pPr marL="742950" marR="0" lvl="1" indent="-285750" algn="just" defTabSz="914400" rtl="0" eaLnBrk="1" fontAlgn="auto" latinLnBrk="0" hangingPunct="1">
              <a:lnSpc>
                <a:spcPct val="100000"/>
              </a:lnSpc>
              <a:spcBef>
                <a:spcPts val="360"/>
              </a:spcBef>
              <a:spcAft>
                <a:spcPts val="0"/>
              </a:spcAft>
              <a:buClr>
                <a:srgbClr val="000000"/>
              </a:buClr>
              <a:buSzPts val="1800"/>
              <a:buFont typeface="Noto Sans Symbols"/>
              <a:buChar char="⮚"/>
              <a:tabLst/>
              <a:defRPr/>
            </a:pPr>
            <a:r>
              <a:rPr kumimoji="0" lang="en-US" sz="1800" b="0" i="0" u="none" strike="noStrike" kern="0" cap="none" spc="0" normalizeH="0" baseline="0" noProof="0" dirty="0" smtClean="0">
                <a:ln>
                  <a:noFill/>
                </a:ln>
                <a:solidFill>
                  <a:srgbClr val="000000"/>
                </a:solidFill>
                <a:effectLst/>
                <a:uLnTx/>
                <a:uFillTx/>
                <a:latin typeface="Times New Roman"/>
                <a:ea typeface="Times New Roman"/>
                <a:cs typeface="Times New Roman"/>
                <a:sym typeface="Times New Roman"/>
              </a:rPr>
              <a:t>Adjust flight times to avoid busiest hours to bird activity as per the location.</a:t>
            </a:r>
          </a:p>
          <a:p>
            <a:pPr marL="342900" marR="0" lvl="0" indent="-342900" algn="l" defTabSz="914400" rtl="0" eaLnBrk="1" fontAlgn="auto" latinLnBrk="0" hangingPunct="1">
              <a:lnSpc>
                <a:spcPct val="100000"/>
              </a:lnSpc>
              <a:spcBef>
                <a:spcPts val="560"/>
              </a:spcBef>
              <a:spcAft>
                <a:spcPts val="0"/>
              </a:spcAft>
              <a:buClr>
                <a:srgbClr val="000000"/>
              </a:buClr>
              <a:buSzPts val="2800"/>
              <a:buFont typeface="Arial"/>
              <a:buNone/>
              <a:tabLst/>
              <a:defRPr/>
            </a:pPr>
            <a:endParaRPr kumimoji="0" lang="en-US" sz="2800" b="0" i="0" u="none" strike="noStrike" kern="0" cap="none" spc="0" normalizeH="0" baseline="0" noProof="0" dirty="0">
              <a:ln>
                <a:noFill/>
              </a:ln>
              <a:solidFill>
                <a:srgbClr val="000000"/>
              </a:solidFill>
              <a:effectLst/>
              <a:uLnTx/>
              <a:uFillTx/>
              <a:latin typeface="Calibri"/>
              <a:cs typeface="Calibri"/>
              <a:sym typeface="Calibri"/>
            </a:endParaRPr>
          </a:p>
        </p:txBody>
      </p:sp>
      <p:cxnSp>
        <p:nvCxnSpPr>
          <p:cNvPr id="7" name="Google Shape;179;p10"/>
          <p:cNvCxnSpPr/>
          <p:nvPr/>
        </p:nvCxnSpPr>
        <p:spPr>
          <a:xfrm rot="5400000">
            <a:off x="2792804" y="2848342"/>
            <a:ext cx="2336800" cy="1588"/>
          </a:xfrm>
          <a:prstGeom prst="straightConnector1">
            <a:avLst/>
          </a:prstGeom>
          <a:noFill/>
          <a:ln w="57150" cap="flat" cmpd="dbl">
            <a:solidFill>
              <a:schemeClr val="accent1"/>
            </a:solidFill>
            <a:prstDash val="solid"/>
            <a:round/>
            <a:headEnd type="none" w="sm" len="sm"/>
            <a:tailEnd type="none" w="sm" len="sm"/>
          </a:ln>
        </p:spPr>
      </p:cxnSp>
      <p:cxnSp>
        <p:nvCxnSpPr>
          <p:cNvPr id="8" name="Google Shape;179;p10"/>
          <p:cNvCxnSpPr/>
          <p:nvPr/>
        </p:nvCxnSpPr>
        <p:spPr>
          <a:xfrm rot="5400000">
            <a:off x="7046557" y="2852530"/>
            <a:ext cx="2336800" cy="1588"/>
          </a:xfrm>
          <a:prstGeom prst="straightConnector1">
            <a:avLst/>
          </a:prstGeom>
          <a:noFill/>
          <a:ln w="57150" cap="flat" cmpd="dbl">
            <a:solidFill>
              <a:schemeClr val="accent1"/>
            </a:solidFill>
            <a:prstDash val="solid"/>
            <a:round/>
            <a:headEnd type="none" w="sm" len="sm"/>
            <a:tailEnd type="none" w="sm" len="sm"/>
          </a:ln>
        </p:spPr>
      </p:cxnSp>
      <p:pic>
        <p:nvPicPr>
          <p:cNvPr id="9" name="Google Shape;173;p10" descr="Xsight_BirdWize-infographics1_111018.gif"/>
          <p:cNvPicPr preferRelativeResize="0"/>
          <p:nvPr/>
        </p:nvPicPr>
        <p:blipFill rotWithShape="1">
          <a:blip r:embed="rId2">
            <a:alphaModFix/>
          </a:blip>
          <a:srcRect/>
          <a:stretch/>
        </p:blipFill>
        <p:spPr>
          <a:xfrm>
            <a:off x="132079" y="4088656"/>
            <a:ext cx="5704840" cy="2688064"/>
          </a:xfrm>
          <a:prstGeom prst="rect">
            <a:avLst/>
          </a:prstGeom>
          <a:noFill/>
          <a:ln w="9525" cap="flat" cmpd="sng">
            <a:solidFill>
              <a:srgbClr val="F5B541"/>
            </a:solidFill>
            <a:prstDash val="solid"/>
            <a:round/>
            <a:headEnd type="none" w="sm" len="sm"/>
            <a:tailEnd type="none" w="sm" len="sm"/>
          </a:ln>
        </p:spPr>
      </p:pic>
      <p:pic>
        <p:nvPicPr>
          <p:cNvPr id="10" name="Google Shape;174;p10" descr="Xsight_BirdWize-infographics2_111018.gif"/>
          <p:cNvPicPr preferRelativeResize="0"/>
          <p:nvPr/>
        </p:nvPicPr>
        <p:blipFill rotWithShape="1">
          <a:blip r:embed="rId3">
            <a:alphaModFix/>
          </a:blip>
          <a:srcRect/>
          <a:stretch/>
        </p:blipFill>
        <p:spPr>
          <a:xfrm>
            <a:off x="6233157" y="4078496"/>
            <a:ext cx="5821085" cy="2688064"/>
          </a:xfrm>
          <a:prstGeom prst="rect">
            <a:avLst/>
          </a:prstGeom>
          <a:noFill/>
          <a:ln w="9525" cap="flat" cmpd="sng">
            <a:solidFill>
              <a:srgbClr val="F5B541"/>
            </a:solidFill>
            <a:prstDash val="solid"/>
            <a:round/>
            <a:headEnd type="none" w="sm" len="sm"/>
            <a:tailEnd type="none" w="sm" len="sm"/>
          </a:ln>
        </p:spPr>
      </p:pic>
      <p:sp>
        <p:nvSpPr>
          <p:cNvPr id="11" name="Google Shape;175;p10"/>
          <p:cNvSpPr/>
          <p:nvPr/>
        </p:nvSpPr>
        <p:spPr>
          <a:xfrm>
            <a:off x="5836918" y="5236994"/>
            <a:ext cx="386080" cy="107165"/>
          </a:xfrm>
          <a:prstGeom prst="rightArrow">
            <a:avLst>
              <a:gd name="adj1" fmla="val 50000"/>
              <a:gd name="adj2" fmla="val 50000"/>
            </a:avLst>
          </a:prstGeom>
          <a:solidFill>
            <a:srgbClr val="FF6600"/>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42764117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1000"/>
                                        <p:tgtEl>
                                          <p:spTgt spid="4">
                                            <p:txEl>
                                              <p:pRg st="2" end="2"/>
                                            </p:txEl>
                                          </p:spTgt>
                                        </p:tgtEl>
                                      </p:cBhvr>
                                    </p:animEffect>
                                    <p:anim calcmode="lin" valueType="num">
                                      <p:cBhvr>
                                        <p:cTn id="1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1000"/>
                                        <p:tgtEl>
                                          <p:spTgt spid="4">
                                            <p:txEl>
                                              <p:pRg st="3" end="3"/>
                                            </p:txEl>
                                          </p:spTgt>
                                        </p:tgtEl>
                                      </p:cBhvr>
                                    </p:animEffect>
                                    <p:anim calcmode="lin" valueType="num">
                                      <p:cBhvr>
                                        <p:cTn id="2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5">
                                            <p:txEl>
                                              <p:pRg st="0" end="0"/>
                                            </p:txEl>
                                          </p:spTgt>
                                        </p:tgtEl>
                                        <p:attrNameLst>
                                          <p:attrName>style.visibility</p:attrName>
                                        </p:attrNameLst>
                                      </p:cBhvr>
                                      <p:to>
                                        <p:strVal val="visible"/>
                                      </p:to>
                                    </p:set>
                                    <p:animEffect transition="in" filter="barn(inVertical)">
                                      <p:cBhvr>
                                        <p:cTn id="29" dur="500"/>
                                        <p:tgtEl>
                                          <p:spTgt spid="5">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5">
                                            <p:txEl>
                                              <p:pRg st="1" end="1"/>
                                            </p:txEl>
                                          </p:spTgt>
                                        </p:tgtEl>
                                        <p:attrNameLst>
                                          <p:attrName>style.visibility</p:attrName>
                                        </p:attrNameLst>
                                      </p:cBhvr>
                                      <p:to>
                                        <p:strVal val="visible"/>
                                      </p:to>
                                    </p:set>
                                    <p:anim calcmode="lin" valueType="num">
                                      <p:cBhvr additive="base">
                                        <p:cTn id="34"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5">
                                            <p:txEl>
                                              <p:pRg st="1" end="1"/>
                                            </p:txEl>
                                          </p:spTgt>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5">
                                            <p:txEl>
                                              <p:pRg st="2" end="2"/>
                                            </p:txEl>
                                          </p:spTgt>
                                        </p:tgtEl>
                                        <p:attrNameLst>
                                          <p:attrName>style.visibility</p:attrName>
                                        </p:attrNameLst>
                                      </p:cBhvr>
                                      <p:to>
                                        <p:strVal val="visible"/>
                                      </p:to>
                                    </p:set>
                                    <p:anim calcmode="lin" valueType="num">
                                      <p:cBhvr additive="base">
                                        <p:cTn id="3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5">
                                            <p:txEl>
                                              <p:pRg st="2" end="2"/>
                                            </p:txEl>
                                          </p:spTgt>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 calcmode="lin" valueType="num">
                                      <p:cBhvr additive="base">
                                        <p:cTn id="42"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nodeType="clickEffect">
                                  <p:stCondLst>
                                    <p:cond delay="0"/>
                                  </p:stCondLst>
                                  <p:childTnLst>
                                    <p:set>
                                      <p:cBhvr>
                                        <p:cTn id="47" dur="1" fill="hold">
                                          <p:stCondLst>
                                            <p:cond delay="0"/>
                                          </p:stCondLst>
                                        </p:cTn>
                                        <p:tgtEl>
                                          <p:spTgt spid="6">
                                            <p:txEl>
                                              <p:pRg st="0" end="0"/>
                                            </p:txEl>
                                          </p:spTgt>
                                        </p:tgtEl>
                                        <p:attrNameLst>
                                          <p:attrName>style.visibility</p:attrName>
                                        </p:attrNameLst>
                                      </p:cBhvr>
                                      <p:to>
                                        <p:strVal val="visible"/>
                                      </p:to>
                                    </p:set>
                                    <p:animEffect transition="in" filter="barn(inVertical)">
                                      <p:cBhvr>
                                        <p:cTn id="48" dur="500"/>
                                        <p:tgtEl>
                                          <p:spTgt spid="6">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6">
                                            <p:txEl>
                                              <p:pRg st="1" end="1"/>
                                            </p:txEl>
                                          </p:spTgt>
                                        </p:tgtEl>
                                        <p:attrNameLst>
                                          <p:attrName>style.visibility</p:attrName>
                                        </p:attrNameLst>
                                      </p:cBhvr>
                                      <p:to>
                                        <p:strVal val="visible"/>
                                      </p:to>
                                    </p:set>
                                    <p:anim calcmode="lin" valueType="num">
                                      <p:cBhvr additive="base">
                                        <p:cTn id="5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6">
                                            <p:txEl>
                                              <p:pRg st="1" end="1"/>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6">
                                            <p:txEl>
                                              <p:pRg st="2" end="2"/>
                                            </p:txEl>
                                          </p:spTgt>
                                        </p:tgtEl>
                                        <p:attrNameLst>
                                          <p:attrName>style.visibility</p:attrName>
                                        </p:attrNameLst>
                                      </p:cBhvr>
                                      <p:to>
                                        <p:strVal val="visible"/>
                                      </p:to>
                                    </p:set>
                                    <p:anim calcmode="lin" valueType="num">
                                      <p:cBhvr additive="base">
                                        <p:cTn id="5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6" presetClass="entr" presetSubtype="16" fill="hold" nodeType="click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circle(in)">
                                      <p:cBhvr>
                                        <p:cTn id="63" dur="2000"/>
                                        <p:tgtEl>
                                          <p:spTgt spid="9"/>
                                        </p:tgtEl>
                                      </p:cBhvr>
                                    </p:animEffect>
                                  </p:childTnLst>
                                </p:cTn>
                              </p:par>
                            </p:childTnLst>
                          </p:cTn>
                        </p:par>
                      </p:childTnLst>
                    </p:cTn>
                  </p:par>
                  <p:par>
                    <p:cTn id="64" fill="hold">
                      <p:stCondLst>
                        <p:cond delay="indefinite"/>
                      </p:stCondLst>
                      <p:childTnLst>
                        <p:par>
                          <p:cTn id="65" fill="hold">
                            <p:stCondLst>
                              <p:cond delay="0"/>
                            </p:stCondLst>
                            <p:childTnLst>
                              <p:par>
                                <p:cTn id="66" presetID="6" presetClass="entr" presetSubtype="16" fill="hold" nodeType="click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circle(in)">
                                      <p:cBhvr>
                                        <p:cTn id="68"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10613136" cy="990600"/>
          </a:xfrm>
        </p:spPr>
        <p:txBody>
          <a:bodyPr vert="horz" anchor="ctr">
            <a:noAutofit/>
          </a:bodyPr>
          <a:lstStyle/>
          <a:p>
            <a:pPr lvl="1"/>
            <a:r>
              <a:rPr lang="en-US" sz="3600" dirty="0">
                <a:solidFill>
                  <a:schemeClr val="tx2"/>
                </a:solidFill>
                <a:sym typeface="Lustria"/>
              </a:rPr>
              <a:t>DRAWBACKS  &amp;  SOLUTIONS/FUTURE SCOPE</a:t>
            </a:r>
            <a:endParaRPr lang="en-US" sz="3600" dirty="0">
              <a:solidFill>
                <a:schemeClr val="tx2"/>
              </a:solidFill>
            </a:endParaRPr>
          </a:p>
        </p:txBody>
      </p:sp>
      <p:sp>
        <p:nvSpPr>
          <p:cNvPr id="12" name="Google Shape;184;p11"/>
          <p:cNvSpPr txBox="1">
            <a:spLocks/>
          </p:cNvSpPr>
          <p:nvPr/>
        </p:nvSpPr>
        <p:spPr>
          <a:xfrm>
            <a:off x="138055" y="1554786"/>
            <a:ext cx="7822603" cy="2748273"/>
          </a:xfrm>
          <a:prstGeom prst="rect">
            <a:avLst/>
          </a:prstGeom>
          <a:noFill/>
          <a:ln>
            <a:noFill/>
          </a:ln>
        </p:spPr>
        <p:txBody>
          <a:bodyPr spcFirstLastPara="1" vert="horz" wrap="square" lIns="91425" tIns="45700" rIns="91425" bIns="45700" anchor="t" anchorCtr="0">
            <a:normAutofit/>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marL="342900" indent="-342900" algn="just">
              <a:spcBef>
                <a:spcPts val="0"/>
              </a:spcBef>
              <a:buClr>
                <a:srgbClr val="FF0000"/>
              </a:buClr>
              <a:buSzPct val="100000"/>
              <a:buFont typeface="Wingdings"/>
              <a:buNone/>
            </a:pPr>
            <a:r>
              <a:rPr lang="en-US" sz="2200" b="1" dirty="0" smtClean="0">
                <a:solidFill>
                  <a:srgbClr val="FF0000"/>
                </a:solidFill>
                <a:latin typeface="Times New Roman"/>
                <a:ea typeface="Times New Roman"/>
                <a:cs typeface="Times New Roman"/>
                <a:sym typeface="Times New Roman"/>
              </a:rPr>
              <a:t>Drawbacks:</a:t>
            </a:r>
          </a:p>
          <a:p>
            <a:pPr algn="just">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Habitats of Birds can get affected.</a:t>
            </a:r>
          </a:p>
          <a:p>
            <a:pPr algn="just">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Predators can sometimes themselves be a risk to the aircraft and cause confusion at the runway.</a:t>
            </a:r>
          </a:p>
          <a:p>
            <a:pPr algn="just">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It will require a proper infrastructure, that will be a costly affair.</a:t>
            </a:r>
          </a:p>
          <a:p>
            <a:pPr algn="just">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Restoration of electricity &amp; Broadband might take sometime due to underground cabling</a:t>
            </a:r>
          </a:p>
          <a:p>
            <a:pPr marL="342900" indent="-178435">
              <a:spcBef>
                <a:spcPts val="518"/>
              </a:spcBef>
              <a:buClr>
                <a:schemeClr val="dk1"/>
              </a:buClr>
              <a:buSzPct val="100000"/>
              <a:buFont typeface="Noto Sans Symbols"/>
              <a:buNone/>
            </a:pPr>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4810" y="1606038"/>
            <a:ext cx="3990649" cy="269702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Google Shape;185;p11"/>
          <p:cNvSpPr txBox="1">
            <a:spLocks/>
          </p:cNvSpPr>
          <p:nvPr/>
        </p:nvSpPr>
        <p:spPr>
          <a:xfrm>
            <a:off x="5559911" y="4303059"/>
            <a:ext cx="6515548" cy="2545074"/>
          </a:xfrm>
          <a:prstGeom prst="rect">
            <a:avLst/>
          </a:prstGeom>
          <a:noFill/>
          <a:ln>
            <a:noFill/>
          </a:ln>
        </p:spPr>
        <p:txBody>
          <a:bodyPr spcFirstLastPara="1" wrap="square" lIns="91425" tIns="45700" rIns="91425" bIns="45700" anchor="t" anchorCtr="0">
            <a:normAutofit lnSpcReduction="1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marL="342900" indent="-342900">
              <a:spcBef>
                <a:spcPts val="0"/>
              </a:spcBef>
              <a:buClr>
                <a:srgbClr val="00B050"/>
              </a:buClr>
              <a:buSzPct val="100000"/>
              <a:buFont typeface="Wingdings"/>
              <a:buNone/>
            </a:pPr>
            <a:r>
              <a:rPr lang="en-US" sz="2400" b="1" dirty="0" smtClean="0">
                <a:solidFill>
                  <a:srgbClr val="00B050"/>
                </a:solidFill>
                <a:latin typeface="Times New Roman"/>
                <a:ea typeface="Times New Roman"/>
                <a:cs typeface="Times New Roman"/>
                <a:sym typeface="Times New Roman"/>
              </a:rPr>
              <a:t>Solutions/Future Scope:</a:t>
            </a:r>
          </a:p>
          <a:p>
            <a:pPr>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Bird Sanctuary can be set up wherein breeding box will also be a priority.</a:t>
            </a:r>
          </a:p>
          <a:p>
            <a:pPr>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Bird houses can be built to attract birds</a:t>
            </a:r>
          </a:p>
          <a:p>
            <a:pPr>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Bird robots in the form of predators can be used.</a:t>
            </a:r>
          </a:p>
          <a:p>
            <a:pPr>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Proper planning through Data Analysis.</a:t>
            </a:r>
          </a:p>
          <a:p>
            <a:pPr>
              <a:spcBef>
                <a:spcPts val="407"/>
              </a:spcBef>
              <a:buClr>
                <a:schemeClr val="dk1"/>
              </a:buClr>
              <a:buSzPct val="100000"/>
              <a:buFont typeface="Wingdings" pitchFamily="2" charset="2"/>
              <a:buChar char="ü"/>
            </a:pPr>
            <a:r>
              <a:rPr lang="en-US" sz="2200" dirty="0" smtClean="0">
                <a:latin typeface="Times New Roman"/>
                <a:ea typeface="Times New Roman"/>
                <a:cs typeface="Times New Roman"/>
                <a:sym typeface="Times New Roman"/>
              </a:rPr>
              <a:t>Use of </a:t>
            </a:r>
            <a:r>
              <a:rPr lang="en-US" sz="2200" dirty="0" err="1" smtClean="0">
                <a:latin typeface="Times New Roman"/>
                <a:ea typeface="Times New Roman"/>
                <a:cs typeface="Times New Roman"/>
                <a:sym typeface="Times New Roman"/>
              </a:rPr>
              <a:t>robirds</a:t>
            </a:r>
            <a:r>
              <a:rPr lang="en-US" sz="2200" dirty="0" smtClean="0">
                <a:latin typeface="Times New Roman"/>
                <a:ea typeface="Times New Roman"/>
                <a:cs typeface="Times New Roman"/>
                <a:sym typeface="Times New Roman"/>
              </a:rPr>
              <a:t> / drones/laser/radar equipment.</a:t>
            </a:r>
            <a:endParaRPr lang="en-US" sz="2200" dirty="0">
              <a:latin typeface="Times New Roman"/>
              <a:ea typeface="Times New Roman"/>
              <a:cs typeface="Times New Roman"/>
              <a:sym typeface="Times New Roman"/>
            </a:endParaRPr>
          </a:p>
        </p:txBody>
      </p:sp>
      <p:pic>
        <p:nvPicPr>
          <p:cNvPr id="14" name="Google Shape;188;p11" descr="Dutch Robot Bird Robird Made By Editorial Stock Photo - Stock Image |  Shutterstock"/>
          <p:cNvPicPr preferRelativeResize="0"/>
          <p:nvPr/>
        </p:nvPicPr>
        <p:blipFill rotWithShape="1">
          <a:blip r:embed="rId3">
            <a:alphaModFix/>
          </a:blip>
          <a:srcRect l="13608" t="794" r="17289" b="12613"/>
          <a:stretch/>
        </p:blipFill>
        <p:spPr>
          <a:xfrm>
            <a:off x="2750608" y="4296085"/>
            <a:ext cx="2648330" cy="2081342"/>
          </a:xfrm>
          <a:prstGeom prst="rect">
            <a:avLst/>
          </a:prstGeom>
          <a:noFill/>
          <a:ln w="28575" cap="flat" cmpd="sng">
            <a:solidFill>
              <a:srgbClr val="F5B541"/>
            </a:solidFill>
            <a:prstDash val="solid"/>
            <a:round/>
            <a:headEnd type="none" w="sm" len="sm"/>
            <a:tailEnd type="none" w="sm" len="sm"/>
          </a:ln>
        </p:spPr>
      </p:pic>
      <p:pic>
        <p:nvPicPr>
          <p:cNvPr id="15" name="Google Shape;189;p11" descr="Falcon Facts, Types, Classification, Habitat, Diet, Adaptations"/>
          <p:cNvPicPr preferRelativeResize="0"/>
          <p:nvPr/>
        </p:nvPicPr>
        <p:blipFill rotWithShape="1">
          <a:blip r:embed="rId4">
            <a:alphaModFix/>
          </a:blip>
          <a:srcRect l="23578" r="8865"/>
          <a:stretch/>
        </p:blipFill>
        <p:spPr>
          <a:xfrm>
            <a:off x="138055" y="4303060"/>
            <a:ext cx="2562197" cy="2084294"/>
          </a:xfrm>
          <a:prstGeom prst="rect">
            <a:avLst/>
          </a:prstGeom>
          <a:noFill/>
          <a:ln w="28575" cap="flat" cmpd="sng">
            <a:solidFill>
              <a:srgbClr val="F5B541"/>
            </a:solidFill>
            <a:prstDash val="solid"/>
            <a:round/>
            <a:headEnd type="none" w="sm" len="sm"/>
            <a:tailEnd type="none" w="sm" len="sm"/>
          </a:ln>
        </p:spPr>
      </p:pic>
      <p:sp>
        <p:nvSpPr>
          <p:cNvPr id="16" name="Google Shape;190;p11"/>
          <p:cNvSpPr txBox="1"/>
          <p:nvPr/>
        </p:nvSpPr>
        <p:spPr>
          <a:xfrm>
            <a:off x="365760" y="6406465"/>
            <a:ext cx="529336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dirty="0">
                <a:solidFill>
                  <a:schemeClr val="dk1"/>
                </a:solidFill>
                <a:latin typeface="Times New Roman"/>
                <a:ea typeface="Times New Roman"/>
                <a:cs typeface="Times New Roman"/>
                <a:sym typeface="Times New Roman"/>
              </a:rPr>
              <a:t>Which one is real and which one a </a:t>
            </a:r>
            <a:r>
              <a:rPr lang="en-US" sz="1800" dirty="0" err="1" smtClean="0">
                <a:solidFill>
                  <a:schemeClr val="dk1"/>
                </a:solidFill>
                <a:latin typeface="Times New Roman"/>
                <a:ea typeface="Times New Roman"/>
                <a:cs typeface="Times New Roman"/>
                <a:sym typeface="Times New Roman"/>
              </a:rPr>
              <a:t>robird</a:t>
            </a:r>
            <a:r>
              <a:rPr lang="en-US" sz="1800" dirty="0" smtClean="0">
                <a:solidFill>
                  <a:schemeClr val="dk1"/>
                </a:solidFill>
                <a:latin typeface="Times New Roman"/>
                <a:ea typeface="Times New Roman"/>
                <a:cs typeface="Times New Roman"/>
                <a:sym typeface="Times New Roman"/>
              </a:rPr>
              <a:t> ?</a:t>
            </a:r>
            <a:endParaRPr sz="1800" dirty="0">
              <a:solidFill>
                <a:schemeClr val="dk1"/>
              </a:solidFill>
              <a:latin typeface="Times New Roman"/>
              <a:ea typeface="Times New Roman"/>
              <a:cs typeface="Times New Roman"/>
              <a:sym typeface="Times New Roman"/>
            </a:endParaRPr>
          </a:p>
        </p:txBody>
      </p:sp>
      <p:sp>
        <p:nvSpPr>
          <p:cNvPr id="17" name="Google Shape;191;p11"/>
          <p:cNvSpPr/>
          <p:nvPr/>
        </p:nvSpPr>
        <p:spPr>
          <a:xfrm>
            <a:off x="606313" y="6433651"/>
            <a:ext cx="314960" cy="314960"/>
          </a:xfrm>
          <a:prstGeom prst="smileyFace">
            <a:avLst>
              <a:gd name="adj" fmla="val 4653"/>
            </a:avLst>
          </a:prstGeom>
          <a:solidFill>
            <a:srgbClr val="FFFF65"/>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9517469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barn(inVertical)">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barn(inVertical)">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barn(inVertical)">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barn(inVertical)">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barn(inVertical)">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3">
                                            <p:txEl>
                                              <p:pRg st="0" end="0"/>
                                            </p:txEl>
                                          </p:spTgt>
                                        </p:tgtEl>
                                        <p:attrNameLst>
                                          <p:attrName>style.visibility</p:attrName>
                                        </p:attrNameLst>
                                      </p:cBhvr>
                                      <p:to>
                                        <p:strVal val="visible"/>
                                      </p:to>
                                    </p:set>
                                    <p:animEffect transition="in" filter="barn(inVertical)">
                                      <p:cBhvr>
                                        <p:cTn id="32" dur="500"/>
                                        <p:tgtEl>
                                          <p:spTgt spid="13">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13">
                                            <p:txEl>
                                              <p:pRg st="1" end="1"/>
                                            </p:txEl>
                                          </p:spTgt>
                                        </p:tgtEl>
                                        <p:attrNameLst>
                                          <p:attrName>style.visibility</p:attrName>
                                        </p:attrNameLst>
                                      </p:cBhvr>
                                      <p:to>
                                        <p:strVal val="visible"/>
                                      </p:to>
                                    </p:set>
                                    <p:animEffect transition="in" filter="circle(in)">
                                      <p:cBhvr>
                                        <p:cTn id="37" dur="2000"/>
                                        <p:tgtEl>
                                          <p:spTgt spid="13">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13">
                                            <p:txEl>
                                              <p:pRg st="2" end="2"/>
                                            </p:txEl>
                                          </p:spTgt>
                                        </p:tgtEl>
                                        <p:attrNameLst>
                                          <p:attrName>style.visibility</p:attrName>
                                        </p:attrNameLst>
                                      </p:cBhvr>
                                      <p:to>
                                        <p:strVal val="visible"/>
                                      </p:to>
                                    </p:set>
                                    <p:animEffect transition="in" filter="barn(inVertical)">
                                      <p:cBhvr>
                                        <p:cTn id="42" dur="500"/>
                                        <p:tgtEl>
                                          <p:spTgt spid="13">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4098"/>
                                        </p:tgtEl>
                                        <p:attrNameLst>
                                          <p:attrName>style.visibility</p:attrName>
                                        </p:attrNameLst>
                                      </p:cBhvr>
                                      <p:to>
                                        <p:strVal val="visible"/>
                                      </p:to>
                                    </p:set>
                                    <p:animEffect transition="in" filter="circle(in)">
                                      <p:cBhvr>
                                        <p:cTn id="47" dur="2000"/>
                                        <p:tgtEl>
                                          <p:spTgt spid="4098"/>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13">
                                            <p:txEl>
                                              <p:pRg st="3" end="3"/>
                                            </p:txEl>
                                          </p:spTgt>
                                        </p:tgtEl>
                                        <p:attrNameLst>
                                          <p:attrName>style.visibility</p:attrName>
                                        </p:attrNameLst>
                                      </p:cBhvr>
                                      <p:to>
                                        <p:strVal val="visible"/>
                                      </p:to>
                                    </p:set>
                                    <p:animEffect transition="in" filter="barn(inVertical)">
                                      <p:cBhvr>
                                        <p:cTn id="52" dur="500"/>
                                        <p:tgtEl>
                                          <p:spTgt spid="13">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nodeType="click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circle(in)">
                                      <p:cBhvr>
                                        <p:cTn id="57" dur="200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6" presetClass="entr" presetSubtype="16" fill="hold" nodeType="click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circle(in)">
                                      <p:cBhvr>
                                        <p:cTn id="62" dur="2000"/>
                                        <p:tgtEl>
                                          <p:spTgt spid="14"/>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nodeType="clickEffect">
                                  <p:stCondLst>
                                    <p:cond delay="0"/>
                                  </p:stCondLst>
                                  <p:childTnLst>
                                    <p:set>
                                      <p:cBhvr>
                                        <p:cTn id="66" dur="1" fill="hold">
                                          <p:stCondLst>
                                            <p:cond delay="0"/>
                                          </p:stCondLst>
                                        </p:cTn>
                                        <p:tgtEl>
                                          <p:spTgt spid="16">
                                            <p:txEl>
                                              <p:pRg st="0" end="0"/>
                                            </p:txEl>
                                          </p:spTgt>
                                        </p:tgtEl>
                                        <p:attrNameLst>
                                          <p:attrName>style.visibility</p:attrName>
                                        </p:attrNameLst>
                                      </p:cBhvr>
                                      <p:to>
                                        <p:strVal val="visible"/>
                                      </p:to>
                                    </p:set>
                                    <p:animEffect transition="in" filter="barn(inVertical)">
                                      <p:cBhvr>
                                        <p:cTn id="67" dur="500"/>
                                        <p:tgtEl>
                                          <p:spTgt spid="16">
                                            <p:txEl>
                                              <p:pRg st="0" end="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6" presetClass="entr" presetSubtype="21" fill="hold" nodeType="clickEffect">
                                  <p:stCondLst>
                                    <p:cond delay="0"/>
                                  </p:stCondLst>
                                  <p:childTnLst>
                                    <p:set>
                                      <p:cBhvr>
                                        <p:cTn id="71" dur="1" fill="hold">
                                          <p:stCondLst>
                                            <p:cond delay="0"/>
                                          </p:stCondLst>
                                        </p:cTn>
                                        <p:tgtEl>
                                          <p:spTgt spid="13">
                                            <p:txEl>
                                              <p:pRg st="4" end="4"/>
                                            </p:txEl>
                                          </p:spTgt>
                                        </p:tgtEl>
                                        <p:attrNameLst>
                                          <p:attrName>style.visibility</p:attrName>
                                        </p:attrNameLst>
                                      </p:cBhvr>
                                      <p:to>
                                        <p:strVal val="visible"/>
                                      </p:to>
                                    </p:set>
                                    <p:animEffect transition="in" filter="barn(inVertical)">
                                      <p:cBhvr>
                                        <p:cTn id="72" dur="500"/>
                                        <p:tgtEl>
                                          <p:spTgt spid="13">
                                            <p:txEl>
                                              <p:pRg st="4" end="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6" presetClass="entr" presetSubtype="21" fill="hold" nodeType="clickEffect">
                                  <p:stCondLst>
                                    <p:cond delay="0"/>
                                  </p:stCondLst>
                                  <p:childTnLst>
                                    <p:set>
                                      <p:cBhvr>
                                        <p:cTn id="76" dur="1" fill="hold">
                                          <p:stCondLst>
                                            <p:cond delay="0"/>
                                          </p:stCondLst>
                                        </p:cTn>
                                        <p:tgtEl>
                                          <p:spTgt spid="13">
                                            <p:txEl>
                                              <p:pRg st="5" end="5"/>
                                            </p:txEl>
                                          </p:spTgt>
                                        </p:tgtEl>
                                        <p:attrNameLst>
                                          <p:attrName>style.visibility</p:attrName>
                                        </p:attrNameLst>
                                      </p:cBhvr>
                                      <p:to>
                                        <p:strVal val="visible"/>
                                      </p:to>
                                    </p:set>
                                    <p:animEffect transition="in" filter="barn(inVertical)">
                                      <p:cBhvr>
                                        <p:cTn id="77" dur="5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32" y="129988"/>
            <a:ext cx="3236257" cy="1295400"/>
          </a:xfrm>
        </p:spPr>
        <p:txBody>
          <a:bodyPr/>
          <a:lstStyle/>
          <a:p>
            <a:r>
              <a:rPr lang="en-IN" dirty="0" smtClean="0">
                <a:effectLst>
                  <a:outerShdw blurRad="38100" dist="38100" dir="2700000" algn="tl">
                    <a:srgbClr val="000000">
                      <a:alpha val="43137"/>
                    </a:srgbClr>
                  </a:outerShdw>
                </a:effectLst>
              </a:rPr>
              <a:t>THANK YOU</a:t>
            </a:r>
            <a:endParaRPr lang="en-IN" dirty="0">
              <a:effectLst>
                <a:outerShdw blurRad="38100" dist="38100" dir="2700000" algn="tl">
                  <a:srgbClr val="000000">
                    <a:alpha val="43137"/>
                  </a:srgbClr>
                </a:outerShdw>
              </a:effectLst>
            </a:endParaRPr>
          </a:p>
        </p:txBody>
      </p:sp>
      <p:pic>
        <p:nvPicPr>
          <p:cNvPr id="3" name="Google Shape;197;p12" descr="airplane-flying.gif"/>
          <p:cNvPicPr preferRelativeResize="0"/>
          <p:nvPr/>
        </p:nvPicPr>
        <p:blipFill rotWithShape="1">
          <a:blip r:embed="rId2">
            <a:alphaModFix/>
          </a:blip>
          <a:srcRect/>
          <a:stretch/>
        </p:blipFill>
        <p:spPr>
          <a:xfrm>
            <a:off x="121024" y="1575969"/>
            <a:ext cx="11940988" cy="5187901"/>
          </a:xfrm>
          <a:prstGeom prst="rect">
            <a:avLst/>
          </a:prstGeom>
          <a:noFill/>
          <a:ln w="28575" cap="flat" cmpd="sng">
            <a:solidFill>
              <a:schemeClr val="tx2"/>
            </a:solidFill>
            <a:prstDash val="solid"/>
            <a:round/>
            <a:headEnd type="none" w="sm" len="sm"/>
            <a:tailEnd type="none" w="sm" len="sm"/>
          </a:ln>
        </p:spPr>
      </p:pic>
    </p:spTree>
    <p:extLst>
      <p:ext uri="{BB962C8B-B14F-4D97-AF65-F5344CB8AC3E}">
        <p14:creationId xmlns:p14="http://schemas.microsoft.com/office/powerpoint/2010/main" val="3847281282"/>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7600995" cy="990600"/>
          </a:xfrm>
        </p:spPr>
        <p:txBody>
          <a:bodyPr/>
          <a:lstStyle/>
          <a:p>
            <a:r>
              <a:rPr lang="en-US" dirty="0" smtClean="0"/>
              <a:t>Why this problem is relevant?</a:t>
            </a:r>
            <a:endParaRPr lang="en-US" dirty="0"/>
          </a:p>
        </p:txBody>
      </p:sp>
      <p:sp>
        <p:nvSpPr>
          <p:cNvPr id="3" name="Content Placeholder 2"/>
          <p:cNvSpPr>
            <a:spLocks noGrp="1"/>
          </p:cNvSpPr>
          <p:nvPr>
            <p:ph sz="quarter" idx="1"/>
          </p:nvPr>
        </p:nvSpPr>
        <p:spPr>
          <a:xfrm>
            <a:off x="140991" y="1643235"/>
            <a:ext cx="6622879" cy="4986165"/>
          </a:xfrm>
        </p:spPr>
        <p:txBody>
          <a:bodyPr>
            <a:noAutofit/>
          </a:bodyPr>
          <a:lstStyle/>
          <a:p>
            <a:pPr algn="just">
              <a:spcBef>
                <a:spcPts val="0"/>
              </a:spcBef>
              <a:spcAft>
                <a:spcPts val="600"/>
              </a:spcAft>
              <a:buClr>
                <a:schemeClr val="dk1"/>
              </a:buClr>
              <a:buSzPts val="2200"/>
              <a:buFont typeface="Wingdings" pitchFamily="2" charset="2"/>
              <a:buChar char="ü"/>
            </a:pPr>
            <a:r>
              <a:rPr lang="en-US" sz="1600" u="sng" dirty="0">
                <a:latin typeface="Tw Cen MT (Body)"/>
                <a:sym typeface="Times New Roman"/>
              </a:rPr>
              <a:t>Bird Strike</a:t>
            </a:r>
            <a:r>
              <a:rPr lang="en-US" sz="1600" dirty="0">
                <a:latin typeface="Tw Cen MT (Body)"/>
                <a:sym typeface="Times New Roman"/>
              </a:rPr>
              <a:t>: A collision between a bird and an </a:t>
            </a:r>
            <a:r>
              <a:rPr lang="en-US" sz="1600" dirty="0" smtClean="0">
                <a:latin typeface="Tw Cen MT (Body)"/>
                <a:sym typeface="Times New Roman"/>
              </a:rPr>
              <a:t>aircraft. </a:t>
            </a:r>
            <a:endParaRPr lang="en-US" sz="700" dirty="0" smtClean="0">
              <a:latin typeface="Tw Cen MT (Body)"/>
            </a:endParaRPr>
          </a:p>
          <a:p>
            <a:pPr algn="just">
              <a:spcBef>
                <a:spcPts val="0"/>
              </a:spcBef>
              <a:spcAft>
                <a:spcPts val="600"/>
              </a:spcAft>
              <a:buClr>
                <a:schemeClr val="dk1"/>
              </a:buClr>
              <a:buSzPts val="2200"/>
              <a:buFont typeface="Wingdings" pitchFamily="2" charset="2"/>
              <a:buChar char="ü"/>
            </a:pPr>
            <a:r>
              <a:rPr lang="en-US" sz="1600" dirty="0">
                <a:latin typeface="Tw Cen MT (Body)"/>
              </a:rPr>
              <a:t>Bird and animal strikes are not all that uncommon at Indian airports</a:t>
            </a:r>
            <a:r>
              <a:rPr lang="en-US" sz="1600" dirty="0" smtClean="0">
                <a:latin typeface="Tw Cen MT (Body)"/>
              </a:rPr>
              <a:t>.</a:t>
            </a:r>
          </a:p>
          <a:p>
            <a:pPr algn="just">
              <a:spcBef>
                <a:spcPts val="0"/>
              </a:spcBef>
              <a:spcAft>
                <a:spcPts val="600"/>
              </a:spcAft>
              <a:buClr>
                <a:schemeClr val="dk1"/>
              </a:buClr>
              <a:buSzPts val="2200"/>
              <a:buFont typeface="Wingdings" pitchFamily="2" charset="2"/>
              <a:buChar char="ü"/>
            </a:pPr>
            <a:r>
              <a:rPr lang="en-US" sz="1600" dirty="0">
                <a:latin typeface="Tw Cen MT (Body)"/>
              </a:rPr>
              <a:t>Bird and animal strike incidents are considered one of the most potent threats to flight </a:t>
            </a:r>
            <a:r>
              <a:rPr lang="en-US" sz="1600" dirty="0" smtClean="0">
                <a:latin typeface="Tw Cen MT (Body)"/>
              </a:rPr>
              <a:t>operations in India.</a:t>
            </a:r>
          </a:p>
          <a:p>
            <a:pPr algn="just">
              <a:spcBef>
                <a:spcPts val="0"/>
              </a:spcBef>
              <a:spcAft>
                <a:spcPts val="600"/>
              </a:spcAft>
              <a:buClr>
                <a:schemeClr val="dk1"/>
              </a:buClr>
              <a:buSzPts val="2200"/>
              <a:buFont typeface="Wingdings" pitchFamily="2" charset="2"/>
              <a:buChar char="ü"/>
            </a:pPr>
            <a:r>
              <a:rPr lang="en-US" sz="1600" dirty="0">
                <a:latin typeface="Tw Cen MT (Body)"/>
              </a:rPr>
              <a:t>The Indian airspace saw a 52% jump in bird strike incidents in 2022 as commercial aviation picked up significant pace after the pandemic. According to the Directorate General of Civil Aviation (DGCA), last year the country witnessed 2,174 aircraft bird strike incidents, up from 1,430 in 2021</a:t>
            </a:r>
            <a:r>
              <a:rPr lang="en-US" sz="1600" dirty="0" smtClean="0">
                <a:latin typeface="Tw Cen MT (Body)"/>
              </a:rPr>
              <a:t>.</a:t>
            </a:r>
            <a:endParaRPr lang="en-US" sz="1600" dirty="0" smtClean="0">
              <a:latin typeface="Tw Cen MT (Body)"/>
              <a:sym typeface="Times New Roman"/>
            </a:endParaRPr>
          </a:p>
          <a:p>
            <a:pPr lvl="0" algn="just">
              <a:spcBef>
                <a:spcPts val="0"/>
              </a:spcBef>
              <a:spcAft>
                <a:spcPts val="600"/>
              </a:spcAft>
              <a:buClr>
                <a:schemeClr val="dk1"/>
              </a:buClr>
              <a:buSzPts val="2200"/>
              <a:buFont typeface="Wingdings" pitchFamily="2" charset="2"/>
              <a:buChar char="ü"/>
            </a:pPr>
            <a:r>
              <a:rPr lang="en-US" sz="1600" dirty="0">
                <a:latin typeface="Tw Cen MT (Body)"/>
              </a:rPr>
              <a:t>Not only bird hits, but animal strike incidents at airports also rose from 23 in 2021 to 36 in 2022, as per data reviewed by Business Standard from the DGCA</a:t>
            </a:r>
            <a:r>
              <a:rPr lang="en-US" sz="1600" dirty="0" smtClean="0">
                <a:latin typeface="Tw Cen MT (Body)"/>
              </a:rPr>
              <a:t>.</a:t>
            </a:r>
          </a:p>
          <a:p>
            <a:pPr algn="just">
              <a:spcBef>
                <a:spcPts val="0"/>
              </a:spcBef>
              <a:spcAft>
                <a:spcPts val="600"/>
              </a:spcAft>
              <a:buClr>
                <a:schemeClr val="dk1"/>
              </a:buClr>
              <a:buSzPts val="2200"/>
              <a:buFont typeface="Wingdings" pitchFamily="2" charset="2"/>
              <a:buChar char="ü"/>
            </a:pPr>
            <a:r>
              <a:rPr lang="en-US" sz="1600" dirty="0">
                <a:latin typeface="Tw Cen MT (Body)"/>
                <a:sym typeface="Times New Roman"/>
              </a:rPr>
              <a:t>Bird strikes may occur during any phase of flight, but are most likely during the take-off, initial climb, approach and landing phases due to the greater numbers of birds in flight at lower levels. </a:t>
            </a:r>
            <a:endParaRPr lang="en-US" sz="1600" dirty="0">
              <a:latin typeface="Tw Cen MT (Body)"/>
            </a:endParaRPr>
          </a:p>
          <a:p>
            <a:pPr lvl="0" algn="just">
              <a:spcBef>
                <a:spcPts val="440"/>
              </a:spcBef>
              <a:spcAft>
                <a:spcPts val="600"/>
              </a:spcAft>
              <a:buClr>
                <a:schemeClr val="dk1"/>
              </a:buClr>
              <a:buSzPts val="2200"/>
              <a:buFont typeface="Wingdings" pitchFamily="2" charset="2"/>
              <a:buChar char="ü"/>
            </a:pPr>
            <a:r>
              <a:rPr lang="en-US" sz="1600" dirty="0" smtClean="0">
                <a:latin typeface="Tw Cen MT (Body)"/>
              </a:rPr>
              <a:t>Prevention </a:t>
            </a:r>
            <a:r>
              <a:rPr lang="en-US" sz="1600" dirty="0">
                <a:latin typeface="Tw Cen MT (Body)"/>
              </a:rPr>
              <a:t>of the birds strikes, can not save only people and birds but also millions in dollars of damage to the aircraft.</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4894" y="1631575"/>
            <a:ext cx="5186082" cy="509195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9924196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arn(inVertic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arn(inVertic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2050"/>
                                        </p:tgtEl>
                                        <p:attrNameLst>
                                          <p:attrName>style.visibility</p:attrName>
                                        </p:attrNameLst>
                                      </p:cBhvr>
                                      <p:to>
                                        <p:strVal val="visible"/>
                                      </p:to>
                                    </p:set>
                                    <p:animEffect transition="in" filter="circle(in)">
                                      <p:cBhvr>
                                        <p:cTn id="42" dur="2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7600995" cy="990600"/>
          </a:xfrm>
        </p:spPr>
        <p:txBody>
          <a:bodyPr/>
          <a:lstStyle/>
          <a:p>
            <a:r>
              <a:rPr lang="en-US" dirty="0" smtClean="0"/>
              <a:t>Incidents happened in India</a:t>
            </a:r>
            <a:endParaRPr lang="en-US" dirty="0"/>
          </a:p>
        </p:txBody>
      </p:sp>
      <p:sp>
        <p:nvSpPr>
          <p:cNvPr id="3" name="Content Placeholder 2"/>
          <p:cNvSpPr>
            <a:spLocks noGrp="1"/>
          </p:cNvSpPr>
          <p:nvPr>
            <p:ph sz="quarter" idx="1"/>
          </p:nvPr>
        </p:nvSpPr>
        <p:spPr>
          <a:xfrm>
            <a:off x="140994" y="1643236"/>
            <a:ext cx="11920962" cy="2485012"/>
          </a:xfrm>
        </p:spPr>
        <p:txBody>
          <a:bodyPr>
            <a:noAutofit/>
          </a:bodyPr>
          <a:lstStyle/>
          <a:p>
            <a:pPr lvl="0" algn="just">
              <a:spcBef>
                <a:spcPts val="440"/>
              </a:spcBef>
              <a:buClr>
                <a:schemeClr val="dk1"/>
              </a:buClr>
              <a:buSzPts val="2200"/>
              <a:buFont typeface="Wingdings" pitchFamily="2" charset="2"/>
              <a:buChar char="ü"/>
            </a:pPr>
            <a:r>
              <a:rPr lang="en-US" sz="1600" dirty="0" smtClean="0">
                <a:latin typeface="Tw Cen MT (Body)"/>
              </a:rPr>
              <a:t>Earlier </a:t>
            </a:r>
            <a:r>
              <a:rPr lang="en-US" sz="1600" dirty="0">
                <a:latin typeface="Tw Cen MT (Body)"/>
              </a:rPr>
              <a:t>this month, an </a:t>
            </a:r>
            <a:r>
              <a:rPr lang="en-US" sz="1600" dirty="0" err="1">
                <a:latin typeface="Tw Cen MT (Body)"/>
              </a:rPr>
              <a:t>AirAsia</a:t>
            </a:r>
            <a:r>
              <a:rPr lang="en-US" sz="1600" dirty="0">
                <a:latin typeface="Tw Cen MT (Body)"/>
              </a:rPr>
              <a:t> India flight heading to Pune had to do an emergency landing at the Bhubaneswar airport after being hit by a bird.</a:t>
            </a:r>
          </a:p>
          <a:p>
            <a:pPr lvl="0" algn="just">
              <a:spcBef>
                <a:spcPts val="440"/>
              </a:spcBef>
              <a:buClr>
                <a:schemeClr val="dk1"/>
              </a:buClr>
              <a:buSzPts val="2200"/>
              <a:buFont typeface="Wingdings" pitchFamily="2" charset="2"/>
              <a:buChar char="ü"/>
            </a:pPr>
            <a:r>
              <a:rPr lang="en-US" sz="1600" dirty="0" smtClean="0">
                <a:latin typeface="Tw Cen MT (Body)"/>
              </a:rPr>
              <a:t>In </a:t>
            </a:r>
            <a:r>
              <a:rPr lang="en-US" sz="1600" dirty="0">
                <a:latin typeface="Tw Cen MT (Body)"/>
              </a:rPr>
              <a:t>June, a Boeing 737 operated by </a:t>
            </a:r>
            <a:r>
              <a:rPr lang="en-US" sz="1600" dirty="0">
                <a:latin typeface="Tw Cen MT (Body)"/>
                <a:hlinkClick r:id="rId2"/>
              </a:rPr>
              <a:t>SpiceJet</a:t>
            </a:r>
            <a:r>
              <a:rPr lang="en-US" sz="1600" dirty="0">
                <a:latin typeface="Tw Cen MT (Body)"/>
              </a:rPr>
              <a:t> had to make an emergency landing shortly after take-off at Patna airport (PAT) due to a bird being ingested by one of its engines. Sparks were noticed coming from the left engine by both passengers and cabin crew.</a:t>
            </a:r>
            <a:endParaRPr lang="en-US" sz="1600" dirty="0" smtClean="0">
              <a:latin typeface="Tw Cen MT (Body)"/>
              <a:sym typeface="Times New Roman"/>
            </a:endParaRPr>
          </a:p>
          <a:p>
            <a:pPr algn="just">
              <a:spcBef>
                <a:spcPts val="440"/>
              </a:spcBef>
              <a:buClr>
                <a:schemeClr val="dk1"/>
              </a:buClr>
              <a:buSzPts val="2200"/>
              <a:buFont typeface="Wingdings" pitchFamily="2" charset="2"/>
              <a:buChar char="ü"/>
            </a:pPr>
            <a:r>
              <a:rPr lang="en-US" sz="1600" dirty="0">
                <a:latin typeface="Tw Cen MT (Body)"/>
              </a:rPr>
              <a:t>On the same day, an </a:t>
            </a:r>
            <a:r>
              <a:rPr lang="en-US" sz="1600" dirty="0">
                <a:latin typeface="Tw Cen MT (Body)"/>
                <a:hlinkClick r:id="rId3"/>
              </a:rPr>
              <a:t>IndiGo</a:t>
            </a:r>
            <a:r>
              <a:rPr lang="en-US" sz="1600" dirty="0">
                <a:latin typeface="Tw Cen MT (Body)"/>
              </a:rPr>
              <a:t> Airbus </a:t>
            </a:r>
            <a:r>
              <a:rPr lang="en-US" sz="1600" dirty="0">
                <a:latin typeface="Tw Cen MT (Body)"/>
                <a:hlinkClick r:id="rId4"/>
              </a:rPr>
              <a:t>A320neo</a:t>
            </a:r>
            <a:r>
              <a:rPr lang="en-US" sz="1600" dirty="0">
                <a:latin typeface="Tw Cen MT (Body)"/>
              </a:rPr>
              <a:t> operating flight 6E-6394 from Guwahati (GAU) to New Delhi (</a:t>
            </a:r>
            <a:r>
              <a:rPr lang="en-US" sz="1600" dirty="0">
                <a:latin typeface="Tw Cen MT (Body)"/>
                <a:hlinkClick r:id="rId5"/>
              </a:rPr>
              <a:t>DEL</a:t>
            </a:r>
            <a:r>
              <a:rPr lang="en-US" sz="1600" dirty="0">
                <a:latin typeface="Tw Cen MT (Body)"/>
              </a:rPr>
              <a:t>) also returned to its airport of origin. The aircraft’s number one engine was hit by a bird at an altitude of around 1,600 feet. The pilots declared PAN </a:t>
            </a:r>
            <a:r>
              <a:rPr lang="en-US" sz="1600" dirty="0" err="1">
                <a:latin typeface="Tw Cen MT (Body)"/>
              </a:rPr>
              <a:t>PAN</a:t>
            </a:r>
            <a:r>
              <a:rPr lang="en-US" sz="1600" dirty="0">
                <a:latin typeface="Tw Cen MT (Body)"/>
              </a:rPr>
              <a:t> and returned to Guwahati airport safely. </a:t>
            </a:r>
            <a:endParaRPr lang="en-US" sz="1600" dirty="0">
              <a:latin typeface="Tw Cen MT (Body)"/>
              <a:sym typeface="Times New Roman"/>
            </a:endParaRPr>
          </a:p>
          <a:p>
            <a:pPr algn="just">
              <a:spcBef>
                <a:spcPts val="440"/>
              </a:spcBef>
              <a:buClr>
                <a:schemeClr val="dk1"/>
              </a:buClr>
              <a:buSzPts val="2200"/>
              <a:buFont typeface="Wingdings" pitchFamily="2" charset="2"/>
              <a:buChar char="ü"/>
            </a:pPr>
            <a:r>
              <a:rPr lang="en-US" sz="1600" dirty="0">
                <a:latin typeface="Tw Cen MT (Body)"/>
              </a:rPr>
              <a:t>Prevention of the birds strikes, can not save only people and birds but also millions in dollars of damage to the aircraft.</a:t>
            </a:r>
          </a:p>
        </p:txBody>
      </p:sp>
      <p:pic>
        <p:nvPicPr>
          <p:cNvPr id="5" name="Google Shape;100;p2" descr="Worst Boeing 747 Bird Strike Emergency Landings| Xplane 11 - YouTube"/>
          <p:cNvPicPr preferRelativeResize="0"/>
          <p:nvPr/>
        </p:nvPicPr>
        <p:blipFill rotWithShape="1">
          <a:blip r:embed="rId6">
            <a:alphaModFix/>
          </a:blip>
          <a:srcRect/>
          <a:stretch/>
        </p:blipFill>
        <p:spPr>
          <a:xfrm>
            <a:off x="8727142" y="4289610"/>
            <a:ext cx="3334814" cy="2439263"/>
          </a:xfrm>
          <a:prstGeom prst="rect">
            <a:avLst/>
          </a:prstGeom>
          <a:noFill/>
          <a:ln w="38100" cap="flat" cmpd="sng">
            <a:solidFill>
              <a:schemeClr val="accent1">
                <a:lumMod val="75000"/>
              </a:schemeClr>
            </a:solidFill>
            <a:prstDash val="solid"/>
            <a:round/>
            <a:headEnd type="none" w="sm" len="sm"/>
            <a:tailEnd type="none" w="sm" len="sm"/>
          </a:ln>
        </p:spPr>
      </p:pic>
      <p:pic>
        <p:nvPicPr>
          <p:cNvPr id="6" name="Google Shape;101;p2" descr="RepulsiveFirstAttwatersprairiechicken-size_restricted.gif"/>
          <p:cNvPicPr preferRelativeResize="0"/>
          <p:nvPr/>
        </p:nvPicPr>
        <p:blipFill rotWithShape="1">
          <a:blip r:embed="rId7">
            <a:alphaModFix/>
          </a:blip>
          <a:srcRect/>
          <a:stretch/>
        </p:blipFill>
        <p:spPr>
          <a:xfrm>
            <a:off x="161365" y="4289612"/>
            <a:ext cx="4168588" cy="2439263"/>
          </a:xfrm>
          <a:prstGeom prst="rect">
            <a:avLst/>
          </a:prstGeom>
          <a:noFill/>
          <a:ln w="28575" cap="flat" cmpd="sng">
            <a:solidFill>
              <a:schemeClr val="accent1">
                <a:lumMod val="75000"/>
              </a:schemeClr>
            </a:solidFill>
            <a:prstDash val="solid"/>
            <a:round/>
            <a:headEnd type="none" w="sm" len="sm"/>
            <a:tailEnd type="none" w="sm" len="sm"/>
          </a:ln>
        </p:spPr>
      </p:pic>
      <p:pic>
        <p:nvPicPr>
          <p:cNvPr id="8" name="Google Shape;114;p3" descr="Top 30 Bird Strike GIFs | Find the best GIF on Gfycat"/>
          <p:cNvPicPr preferRelativeResize="0"/>
          <p:nvPr/>
        </p:nvPicPr>
        <p:blipFill rotWithShape="1">
          <a:blip r:embed="rId8">
            <a:alphaModFix/>
          </a:blip>
          <a:srcRect/>
          <a:stretch/>
        </p:blipFill>
        <p:spPr>
          <a:xfrm>
            <a:off x="4464424" y="4289611"/>
            <a:ext cx="4115396" cy="2439263"/>
          </a:xfrm>
          <a:prstGeom prst="rect">
            <a:avLst/>
          </a:prstGeom>
          <a:noFill/>
          <a:ln w="38100" cap="flat" cmpd="sng">
            <a:solidFill>
              <a:schemeClr val="accent1">
                <a:lumMod val="75000"/>
              </a:schemeClr>
            </a:solidFill>
            <a:prstDash val="solid"/>
            <a:round/>
            <a:headEnd type="none" w="sm" len="sm"/>
            <a:tailEnd type="none" w="sm" len="sm"/>
          </a:ln>
        </p:spPr>
      </p:pic>
    </p:spTree>
    <p:extLst>
      <p:ext uri="{BB962C8B-B14F-4D97-AF65-F5344CB8AC3E}">
        <p14:creationId xmlns:p14="http://schemas.microsoft.com/office/powerpoint/2010/main" val="366349513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circle(in)">
                                      <p:cBhvr>
                                        <p:cTn id="27" dur="20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circle(in)">
                                      <p:cBhvr>
                                        <p:cTn id="32" dur="20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circle(in)">
                                      <p:cBhvr>
                                        <p:cTn id="3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7600995" cy="990600"/>
          </a:xfrm>
        </p:spPr>
        <p:txBody>
          <a:bodyPr/>
          <a:lstStyle/>
          <a:p>
            <a:r>
              <a:rPr lang="en-US" dirty="0" smtClean="0"/>
              <a:t>Problem Statement</a:t>
            </a:r>
            <a:endParaRPr lang="en-US" dirty="0"/>
          </a:p>
        </p:txBody>
      </p:sp>
      <p:sp>
        <p:nvSpPr>
          <p:cNvPr id="3" name="Content Placeholder 2"/>
          <p:cNvSpPr>
            <a:spLocks noGrp="1"/>
          </p:cNvSpPr>
          <p:nvPr>
            <p:ph sz="quarter" idx="1"/>
          </p:nvPr>
        </p:nvSpPr>
        <p:spPr>
          <a:xfrm>
            <a:off x="140994" y="1643235"/>
            <a:ext cx="6528747" cy="4824799"/>
          </a:xfrm>
        </p:spPr>
        <p:txBody>
          <a:bodyPr>
            <a:noAutofit/>
          </a:bodyPr>
          <a:lstStyle/>
          <a:p>
            <a:pPr lvl="0" algn="just">
              <a:spcBef>
                <a:spcPts val="440"/>
              </a:spcBef>
              <a:buClr>
                <a:schemeClr val="dk1"/>
              </a:buClr>
              <a:buSzPts val="2200"/>
              <a:buFont typeface="Wingdings" pitchFamily="2" charset="2"/>
              <a:buChar char="ü"/>
            </a:pPr>
            <a:r>
              <a:rPr lang="en-US" sz="1600" dirty="0">
                <a:latin typeface="Tw Cen MT (Body)"/>
              </a:rPr>
              <a:t>Transport and communication are in the crucial domain in the field of analytics. </a:t>
            </a:r>
            <a:endParaRPr lang="en-US" sz="1600" dirty="0" smtClean="0">
              <a:latin typeface="Tw Cen MT (Body)"/>
            </a:endParaRPr>
          </a:p>
          <a:p>
            <a:pPr marL="0" lvl="0" indent="0" algn="just">
              <a:spcBef>
                <a:spcPts val="440"/>
              </a:spcBef>
              <a:buClr>
                <a:schemeClr val="dk1"/>
              </a:buClr>
              <a:buSzPts val="2200"/>
              <a:buNone/>
            </a:pPr>
            <a:endParaRPr lang="en-US" sz="1600" dirty="0" smtClean="0">
              <a:latin typeface="Tw Cen MT (Body)"/>
            </a:endParaRPr>
          </a:p>
          <a:p>
            <a:pPr lvl="0" algn="just">
              <a:spcBef>
                <a:spcPts val="440"/>
              </a:spcBef>
              <a:buClr>
                <a:schemeClr val="dk1"/>
              </a:buClr>
              <a:buSzPts val="2200"/>
              <a:buFont typeface="Wingdings" pitchFamily="2" charset="2"/>
              <a:buChar char="ü"/>
            </a:pPr>
            <a:r>
              <a:rPr lang="en-US" sz="1600" dirty="0" smtClean="0">
                <a:latin typeface="Tw Cen MT (Body)"/>
              </a:rPr>
              <a:t>Environmental </a:t>
            </a:r>
            <a:r>
              <a:rPr lang="en-US" sz="1600" dirty="0">
                <a:latin typeface="Tw Cen MT (Body)"/>
              </a:rPr>
              <a:t>impacts and safety are, nowadays, two major concerns of the scientific community with respect to transport scenarios and to the ever-growing urban areas. These issues gain more importance due to the increasing amount of vehicles and people. </a:t>
            </a:r>
            <a:endParaRPr lang="en-US" sz="1600" dirty="0" smtClean="0">
              <a:latin typeface="Tw Cen MT (Body)"/>
            </a:endParaRPr>
          </a:p>
          <a:p>
            <a:pPr marL="0" lvl="0" indent="0" algn="just">
              <a:spcBef>
                <a:spcPts val="440"/>
              </a:spcBef>
              <a:buClr>
                <a:schemeClr val="dk1"/>
              </a:buClr>
              <a:buSzPts val="2200"/>
              <a:buNone/>
            </a:pPr>
            <a:endParaRPr lang="en-US" sz="1600" dirty="0" smtClean="0">
              <a:latin typeface="Tw Cen MT (Body)"/>
            </a:endParaRPr>
          </a:p>
          <a:p>
            <a:pPr lvl="0" algn="just">
              <a:spcBef>
                <a:spcPts val="440"/>
              </a:spcBef>
              <a:buClr>
                <a:schemeClr val="dk1"/>
              </a:buClr>
              <a:buSzPts val="2200"/>
              <a:buFont typeface="Wingdings" pitchFamily="2" charset="2"/>
              <a:buChar char="ü"/>
            </a:pPr>
            <a:r>
              <a:rPr lang="en-US" sz="1600" dirty="0" smtClean="0">
                <a:latin typeface="Tw Cen MT (Body)"/>
              </a:rPr>
              <a:t>Seeking </a:t>
            </a:r>
            <a:r>
              <a:rPr lang="en-US" sz="1600" dirty="0">
                <a:latin typeface="Tw Cen MT (Body)"/>
              </a:rPr>
              <a:t>new solutions is reaching a point where available technologies and artificial intelligence, are being recognized as ways to cope with and tackle these kinds of problems in a distributed and more appropriate way</a:t>
            </a:r>
            <a:r>
              <a:rPr lang="en-US" sz="1600" dirty="0" smtClean="0">
                <a:latin typeface="Tw Cen MT (Body)"/>
              </a:rPr>
              <a:t>.</a:t>
            </a:r>
          </a:p>
          <a:p>
            <a:pPr marL="0" lvl="0" indent="0" algn="just">
              <a:spcBef>
                <a:spcPts val="440"/>
              </a:spcBef>
              <a:buClr>
                <a:schemeClr val="dk1"/>
              </a:buClr>
              <a:buSzPts val="2200"/>
              <a:buNone/>
            </a:pPr>
            <a:endParaRPr lang="en-US" sz="1600" dirty="0" smtClean="0">
              <a:latin typeface="Tw Cen MT (Body)"/>
            </a:endParaRPr>
          </a:p>
          <a:p>
            <a:pPr lvl="0" algn="just">
              <a:spcBef>
                <a:spcPts val="440"/>
              </a:spcBef>
              <a:buClr>
                <a:schemeClr val="dk1"/>
              </a:buClr>
              <a:buSzPts val="2200"/>
              <a:buFont typeface="Wingdings" pitchFamily="2" charset="2"/>
              <a:buChar char="ü"/>
            </a:pPr>
            <a:r>
              <a:rPr lang="en-US" sz="1600" dirty="0">
                <a:latin typeface="Tw Cen MT (Body)"/>
              </a:rPr>
              <a:t>To have a closer look the following document visually depicts the data collected on Bird Strikes between 2000-2011. </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33913" y="1613848"/>
            <a:ext cx="5314652" cy="2541294"/>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33913" y="4290833"/>
            <a:ext cx="5314652" cy="2432696"/>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674761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arn(inVertic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arn(inVertical)">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barn(inVertical)">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7600995" cy="990600"/>
          </a:xfrm>
        </p:spPr>
        <p:txBody>
          <a:bodyPr/>
          <a:lstStyle/>
          <a:p>
            <a:r>
              <a:rPr lang="en-US" dirty="0" smtClean="0"/>
              <a:t>Descriptive Analysis</a:t>
            </a:r>
            <a:endParaRPr lang="en-US" dirty="0"/>
          </a:p>
        </p:txBody>
      </p:sp>
      <p:sp>
        <p:nvSpPr>
          <p:cNvPr id="3" name="Content Placeholder 2"/>
          <p:cNvSpPr>
            <a:spLocks noGrp="1"/>
          </p:cNvSpPr>
          <p:nvPr>
            <p:ph sz="quarter" idx="1"/>
          </p:nvPr>
        </p:nvSpPr>
        <p:spPr>
          <a:xfrm>
            <a:off x="140994" y="1643236"/>
            <a:ext cx="7443147" cy="3345623"/>
          </a:xfrm>
        </p:spPr>
        <p:txBody>
          <a:bodyPr>
            <a:noAutofit/>
          </a:bodyPr>
          <a:lstStyle/>
          <a:p>
            <a:pPr lvl="0" algn="just">
              <a:spcBef>
                <a:spcPts val="0"/>
              </a:spcBef>
              <a:buClr>
                <a:schemeClr val="dk1"/>
              </a:buClr>
              <a:buSzPts val="2200"/>
              <a:buFont typeface="Wingdings" pitchFamily="2" charset="2"/>
              <a:buChar char="ü"/>
            </a:pPr>
            <a:r>
              <a:rPr lang="en-US" sz="1600" dirty="0">
                <a:latin typeface="Tw Cen MT (Body)"/>
                <a:sym typeface="Times New Roman"/>
              </a:rPr>
              <a:t>Our project visually depicts the data collected on Bird Strikes by </a:t>
            </a:r>
            <a:r>
              <a:rPr lang="en-US" sz="1600" dirty="0" smtClean="0">
                <a:latin typeface="Tw Cen MT (Body)"/>
                <a:sym typeface="Times New Roman"/>
              </a:rPr>
              <a:t>Federal </a:t>
            </a:r>
            <a:r>
              <a:rPr lang="en-US" sz="1600" dirty="0">
                <a:latin typeface="Tw Cen MT (Body)"/>
                <a:sym typeface="Times New Roman"/>
              </a:rPr>
              <a:t>Aviation Administration (FAA) between 2000-2011.</a:t>
            </a:r>
          </a:p>
          <a:p>
            <a:pPr lvl="0" algn="just">
              <a:spcBef>
                <a:spcPts val="440"/>
              </a:spcBef>
              <a:buClr>
                <a:schemeClr val="dk1"/>
              </a:buClr>
              <a:buSzPts val="2200"/>
              <a:buFont typeface="Wingdings" pitchFamily="2" charset="2"/>
              <a:buChar char="ü"/>
            </a:pPr>
            <a:r>
              <a:rPr lang="en-US" sz="1600" dirty="0">
                <a:latin typeface="Tw Cen MT (Body)"/>
                <a:sym typeface="Times New Roman"/>
              </a:rPr>
              <a:t>Approach:</a:t>
            </a:r>
          </a:p>
          <a:p>
            <a:pPr marL="742950" lvl="1" indent="-285750" algn="just">
              <a:spcBef>
                <a:spcPts val="400"/>
              </a:spcBef>
              <a:buClr>
                <a:schemeClr val="dk1"/>
              </a:buClr>
              <a:buSzPts val="2000"/>
              <a:buFont typeface="Wingdings" pitchFamily="2" charset="2"/>
              <a:buChar char="ü"/>
            </a:pPr>
            <a:r>
              <a:rPr lang="en-US" sz="1600" dirty="0">
                <a:latin typeface="Tw Cen MT (Body)"/>
                <a:sym typeface="Times New Roman"/>
              </a:rPr>
              <a:t>Python: Used for Data Cleaning</a:t>
            </a:r>
          </a:p>
          <a:p>
            <a:pPr marL="742950" lvl="1" indent="-285750" algn="just">
              <a:spcBef>
                <a:spcPts val="400"/>
              </a:spcBef>
              <a:buClr>
                <a:schemeClr val="dk1"/>
              </a:buClr>
              <a:buSzPts val="2000"/>
              <a:buFont typeface="Wingdings" pitchFamily="2" charset="2"/>
              <a:buChar char="ü"/>
            </a:pPr>
            <a:r>
              <a:rPr lang="en-US" sz="1600" dirty="0" smtClean="0">
                <a:latin typeface="Tw Cen MT (Body)"/>
                <a:sym typeface="Times New Roman"/>
              </a:rPr>
              <a:t>Power BI: </a:t>
            </a:r>
            <a:r>
              <a:rPr lang="en-US" sz="1600" dirty="0">
                <a:latin typeface="Tw Cen MT (Body)"/>
                <a:sym typeface="Times New Roman"/>
              </a:rPr>
              <a:t>For Visualization.</a:t>
            </a:r>
          </a:p>
          <a:p>
            <a:pPr lvl="0" algn="just">
              <a:spcBef>
                <a:spcPts val="440"/>
              </a:spcBef>
              <a:buClr>
                <a:schemeClr val="dk1"/>
              </a:buClr>
              <a:buSzPts val="2200"/>
              <a:buFont typeface="Wingdings" pitchFamily="2" charset="2"/>
              <a:buChar char="ü"/>
            </a:pPr>
            <a:r>
              <a:rPr lang="en-US" sz="1600" dirty="0">
                <a:latin typeface="Tw Cen MT (Body)"/>
                <a:sym typeface="Times New Roman"/>
              </a:rPr>
              <a:t>Based on the findings, a story i</a:t>
            </a:r>
            <a:r>
              <a:rPr lang="en-US" sz="1600" dirty="0" smtClean="0">
                <a:latin typeface="Tw Cen MT (Body)"/>
                <a:sym typeface="Times New Roman"/>
              </a:rPr>
              <a:t>s </a:t>
            </a:r>
            <a:r>
              <a:rPr lang="en-US" sz="1600" dirty="0">
                <a:latin typeface="Tw Cen MT (Body)"/>
                <a:sym typeface="Times New Roman"/>
              </a:rPr>
              <a:t>created. </a:t>
            </a:r>
          </a:p>
          <a:p>
            <a:pPr lvl="0" algn="just">
              <a:spcBef>
                <a:spcPts val="440"/>
              </a:spcBef>
              <a:buClr>
                <a:schemeClr val="dk1"/>
              </a:buClr>
              <a:buSzPts val="2200"/>
              <a:buFont typeface="Wingdings" pitchFamily="2" charset="2"/>
              <a:buChar char="ü"/>
            </a:pPr>
            <a:r>
              <a:rPr lang="en-US" sz="1600" dirty="0">
                <a:latin typeface="Tw Cen MT (Body)"/>
                <a:sym typeface="Times New Roman"/>
              </a:rPr>
              <a:t>For better understanding, the results a</a:t>
            </a:r>
            <a:r>
              <a:rPr lang="en-US" sz="1600" dirty="0" smtClean="0">
                <a:latin typeface="Tw Cen MT (Body)"/>
                <a:sym typeface="Times New Roman"/>
              </a:rPr>
              <a:t>re </a:t>
            </a:r>
            <a:r>
              <a:rPr lang="en-US" sz="1600" dirty="0">
                <a:latin typeface="Tw Cen MT (Body)"/>
                <a:sym typeface="Times New Roman"/>
              </a:rPr>
              <a:t>displayed on 3 dashboards of the story, listed as:</a:t>
            </a:r>
          </a:p>
          <a:p>
            <a:pPr marL="742950" lvl="1" indent="-285750" algn="just">
              <a:spcBef>
                <a:spcPts val="400"/>
              </a:spcBef>
              <a:buClr>
                <a:schemeClr val="dk1"/>
              </a:buClr>
              <a:buSzPts val="2000"/>
              <a:buFont typeface="Wingdings" pitchFamily="2" charset="2"/>
              <a:buChar char="ü"/>
            </a:pPr>
            <a:r>
              <a:rPr lang="en-US" sz="1600" dirty="0">
                <a:latin typeface="Tw Cen MT (Body)"/>
                <a:sym typeface="Times New Roman"/>
              </a:rPr>
              <a:t>Direct/Indirect Impact on Mankind</a:t>
            </a:r>
          </a:p>
          <a:p>
            <a:pPr marL="742950" lvl="1" indent="-285750" algn="just">
              <a:spcBef>
                <a:spcPts val="400"/>
              </a:spcBef>
              <a:buClr>
                <a:schemeClr val="dk1"/>
              </a:buClr>
              <a:buSzPts val="2000"/>
              <a:buFont typeface="Wingdings" pitchFamily="2" charset="2"/>
              <a:buChar char="ü"/>
            </a:pPr>
            <a:r>
              <a:rPr lang="en-US" sz="1600" dirty="0" smtClean="0">
                <a:latin typeface="Tw Cen MT (Body)"/>
                <a:sym typeface="Times New Roman"/>
              </a:rPr>
              <a:t>Air </a:t>
            </a:r>
            <a:r>
              <a:rPr lang="en-US" sz="1600" dirty="0">
                <a:latin typeface="Tw Cen MT (Body)"/>
                <a:sym typeface="Times New Roman"/>
              </a:rPr>
              <a:t>Service and Environmental Conditions </a:t>
            </a:r>
          </a:p>
          <a:p>
            <a:pPr marL="742950" lvl="1" indent="-285750" algn="just">
              <a:spcBef>
                <a:spcPts val="400"/>
              </a:spcBef>
              <a:buClr>
                <a:schemeClr val="dk1"/>
              </a:buClr>
              <a:buSzPts val="2000"/>
              <a:buFont typeface="Wingdings" pitchFamily="2" charset="2"/>
              <a:buChar char="ü"/>
            </a:pPr>
            <a:r>
              <a:rPr lang="en-US" sz="1600" dirty="0">
                <a:latin typeface="Tw Cen MT (Body)"/>
                <a:sym typeface="Times New Roman"/>
              </a:rPr>
              <a:t>Study on Birds</a:t>
            </a:r>
          </a:p>
        </p:txBody>
      </p:sp>
      <p:pic>
        <p:nvPicPr>
          <p:cNvPr id="7" name="Google Shape;124;p4"/>
          <p:cNvPicPr preferRelativeResize="0"/>
          <p:nvPr/>
        </p:nvPicPr>
        <p:blipFill rotWithShape="1">
          <a:blip r:embed="rId2">
            <a:alphaModFix/>
          </a:blip>
          <a:srcRect l="18000" t="36000" r="60750" b="12296"/>
          <a:stretch/>
        </p:blipFill>
        <p:spPr>
          <a:xfrm>
            <a:off x="7799293" y="2066961"/>
            <a:ext cx="4235825" cy="4575886"/>
          </a:xfrm>
          <a:prstGeom prst="rect">
            <a:avLst/>
          </a:prstGeom>
          <a:noFill/>
          <a:ln w="9525" cap="flat" cmpd="sng">
            <a:solidFill>
              <a:schemeClr val="tx2">
                <a:lumMod val="75000"/>
              </a:schemeClr>
            </a:solidFill>
            <a:prstDash val="solid"/>
            <a:miter lim="800000"/>
            <a:headEnd type="none" w="sm" len="sm"/>
            <a:tailEnd type="none" w="sm" len="sm"/>
          </a:ln>
        </p:spPr>
      </p:pic>
      <p:sp>
        <p:nvSpPr>
          <p:cNvPr id="8" name="Google Shape;125;p4"/>
          <p:cNvSpPr txBox="1"/>
          <p:nvPr/>
        </p:nvSpPr>
        <p:spPr>
          <a:xfrm>
            <a:off x="7799293" y="1599901"/>
            <a:ext cx="4235825" cy="369332"/>
          </a:xfrm>
          <a:prstGeom prst="rect">
            <a:avLst/>
          </a:prstGeom>
          <a:solidFill>
            <a:srgbClr val="C5D8F1"/>
          </a:solidFill>
          <a:ln w="9525" cap="flat" cmpd="sng">
            <a:solidFill>
              <a:schemeClr val="tx2">
                <a:lumMod val="75000"/>
              </a:schemeClr>
            </a:solidFill>
            <a:prstDash val="solid"/>
            <a:round/>
            <a:headEnd type="none" w="sm" len="sm"/>
            <a:tailEnd type="none" w="sm" len="sm"/>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Attributes present in the data</a:t>
            </a:r>
            <a:endParaRPr kumimoji="0" sz="18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p:txBody>
      </p:sp>
      <p:pic>
        <p:nvPicPr>
          <p:cNvPr id="10" name="Google Shape;122;p4" descr="File:Python logo and wordmark.svg - Wikimedia Commons"/>
          <p:cNvPicPr preferRelativeResize="0"/>
          <p:nvPr/>
        </p:nvPicPr>
        <p:blipFill rotWithShape="1">
          <a:blip r:embed="rId3">
            <a:alphaModFix/>
          </a:blip>
          <a:srcRect/>
          <a:stretch/>
        </p:blipFill>
        <p:spPr>
          <a:xfrm>
            <a:off x="4011427" y="2393380"/>
            <a:ext cx="1319279" cy="391160"/>
          </a:xfrm>
          <a:prstGeom prst="rect">
            <a:avLst/>
          </a:prstGeom>
          <a:noFill/>
          <a:ln>
            <a:noFill/>
          </a:ln>
        </p:spPr>
      </p:pic>
      <p:sp>
        <p:nvSpPr>
          <p:cNvPr id="12" name="Google Shape;121;p4"/>
          <p:cNvSpPr txBox="1"/>
          <p:nvPr/>
        </p:nvSpPr>
        <p:spPr>
          <a:xfrm>
            <a:off x="109241" y="6181223"/>
            <a:ext cx="7515242" cy="461624"/>
          </a:xfrm>
          <a:prstGeom prst="rect">
            <a:avLst/>
          </a:prstGeom>
          <a:ln>
            <a:solidFill>
              <a:schemeClr val="tx2">
                <a:lumMod val="75000"/>
              </a:schemeClr>
            </a:solidFill>
            <a:headEnd type="none" w="sm" len="sm"/>
            <a:tailEnd type="none" w="sm" len="sm"/>
          </a:ln>
        </p:spPr>
        <p:style>
          <a:lnRef idx="2">
            <a:schemeClr val="accent2"/>
          </a:lnRef>
          <a:fillRef idx="1">
            <a:schemeClr val="lt1"/>
          </a:fillRef>
          <a:effectRef idx="0">
            <a:schemeClr val="accent2"/>
          </a:effectRef>
          <a:fontRef idx="minor">
            <a:schemeClr val="dk1"/>
          </a:fontRef>
        </p:style>
        <p:txBody>
          <a:bodyPr spcFirstLastPara="1" wrap="square" lIns="91425" tIns="45700" rIns="91425" bIns="45700" anchor="t" anchorCtr="0">
            <a:spAutoFit/>
          </a:bodyPr>
          <a:lstStyle/>
          <a:p>
            <a:pPr marL="171450" lvl="0" indent="-171450">
              <a:buClr>
                <a:schemeClr val="dk1"/>
              </a:buClr>
              <a:buSzPts val="1200"/>
              <a:buFont typeface="Wingdings" pitchFamily="2" charset="2"/>
              <a:buChar char="ü"/>
            </a:pPr>
            <a:r>
              <a:rPr lang="en-US" sz="1200" dirty="0" smtClean="0">
                <a:solidFill>
                  <a:schemeClr val="dk1"/>
                </a:solidFill>
                <a:latin typeface="Calibri"/>
                <a:ea typeface="Calibri"/>
                <a:cs typeface="Calibri"/>
                <a:sym typeface="Calibri"/>
              </a:rPr>
              <a:t>Link to Python </a:t>
            </a:r>
            <a:r>
              <a:rPr lang="en-US" sz="1200" dirty="0">
                <a:latin typeface="Calibri"/>
                <a:ea typeface="Calibri"/>
                <a:cs typeface="Calibri"/>
                <a:sym typeface="Calibri"/>
              </a:rPr>
              <a:t>Notebook: </a:t>
            </a:r>
            <a:r>
              <a:rPr lang="en-US" sz="1200" b="1" dirty="0">
                <a:solidFill>
                  <a:schemeClr val="tx2">
                    <a:lumMod val="75000"/>
                  </a:schemeClr>
                </a:solidFill>
                <a:latin typeface="Calibri"/>
                <a:ea typeface="Calibri"/>
                <a:cs typeface="Calibri"/>
                <a:sym typeface="Calibri"/>
                <a:hlinkClick r:id="rId4"/>
              </a:rPr>
              <a:t>https://</a:t>
            </a:r>
            <a:r>
              <a:rPr lang="en-US" sz="1200" b="1" dirty="0" smtClean="0">
                <a:solidFill>
                  <a:schemeClr val="tx2">
                    <a:lumMod val="75000"/>
                  </a:schemeClr>
                </a:solidFill>
                <a:latin typeface="Calibri"/>
                <a:ea typeface="Calibri"/>
                <a:cs typeface="Calibri"/>
                <a:sym typeface="Calibri"/>
                <a:hlinkClick r:id="rId4"/>
              </a:rPr>
              <a:t>colab.research.google.com/drive/1RCGSNC4JC5RiHvQtwuSX58iOUO3xiNec#scrollTo=944f0f1b</a:t>
            </a:r>
            <a:r>
              <a:rPr lang="en-US" sz="1200" b="1" dirty="0" smtClean="0">
                <a:solidFill>
                  <a:schemeClr val="tx2">
                    <a:lumMod val="75000"/>
                  </a:schemeClr>
                </a:solidFill>
                <a:latin typeface="Calibri"/>
                <a:ea typeface="Calibri"/>
                <a:cs typeface="Calibri"/>
                <a:sym typeface="Calibri"/>
              </a:rPr>
              <a:t> </a:t>
            </a:r>
            <a:endParaRPr sz="1200" b="1" dirty="0" smtClean="0">
              <a:solidFill>
                <a:schemeClr val="tx2">
                  <a:lumMod val="75000"/>
                </a:schemeClr>
              </a:solidFill>
              <a:latin typeface="Calibri"/>
              <a:ea typeface="Calibri"/>
              <a:cs typeface="Calibri"/>
              <a:sym typeface="Calibri"/>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1827" y="2793645"/>
            <a:ext cx="1428749" cy="340518"/>
          </a:xfrm>
          <a:prstGeom prst="rect">
            <a:avLst/>
          </a:prstGeom>
        </p:spPr>
      </p:pic>
    </p:spTree>
    <p:extLst>
      <p:ext uri="{BB962C8B-B14F-4D97-AF65-F5344CB8AC3E}">
        <p14:creationId xmlns:p14="http://schemas.microsoft.com/office/powerpoint/2010/main" val="207861665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circle(in)">
                                      <p:cBhvr>
                                        <p:cTn id="22" dur="20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inVertic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circle(in)">
                                      <p:cBhvr>
                                        <p:cTn id="32" dur="20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barn(inVertical)">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barn(inVertical)">
                                      <p:cBhvr>
                                        <p:cTn id="42" dur="500"/>
                                        <p:tgtEl>
                                          <p:spTgt spid="3">
                                            <p:txEl>
                                              <p:pRg st="5" end="5"/>
                                            </p:txEl>
                                          </p:spTgt>
                                        </p:tgtEl>
                                      </p:cBhvr>
                                    </p:animEffect>
                                  </p:childTnLst>
                                </p:cTn>
                              </p:par>
                              <p:par>
                                <p:cTn id="43" presetID="16" presetClass="entr" presetSubtype="21" fill="hold"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barn(inVertical)">
                                      <p:cBhvr>
                                        <p:cTn id="45" dur="500"/>
                                        <p:tgtEl>
                                          <p:spTgt spid="3">
                                            <p:txEl>
                                              <p:pRg st="6" end="6"/>
                                            </p:txEl>
                                          </p:spTgt>
                                        </p:tgtEl>
                                      </p:cBhvr>
                                    </p:animEffect>
                                  </p:childTnLst>
                                </p:cTn>
                              </p:par>
                              <p:par>
                                <p:cTn id="46" presetID="16" presetClass="entr" presetSubtype="21" fill="hold"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barn(inVertical)">
                                      <p:cBhvr>
                                        <p:cTn id="48" dur="500"/>
                                        <p:tgtEl>
                                          <p:spTgt spid="3">
                                            <p:txEl>
                                              <p:pRg st="7" end="7"/>
                                            </p:txEl>
                                          </p:spTgt>
                                        </p:tgtEl>
                                      </p:cBhvr>
                                    </p:animEffect>
                                  </p:childTnLst>
                                </p:cTn>
                              </p:par>
                              <p:par>
                                <p:cTn id="49" presetID="16" presetClass="entr" presetSubtype="21" fill="hold" nodeType="with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Effect transition="in" filter="barn(inVertical)">
                                      <p:cBhvr>
                                        <p:cTn id="51" dur="500"/>
                                        <p:tgtEl>
                                          <p:spTgt spid="3">
                                            <p:txEl>
                                              <p:pRg st="8" end="8"/>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grpId="0" nodeType="click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barn(inVertical)">
                                      <p:cBhvr>
                                        <p:cTn id="56" dur="500"/>
                                        <p:tgtEl>
                                          <p:spTgt spid="8"/>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7"/>
                                        </p:tgtEl>
                                        <p:attrNameLst>
                                          <p:attrName>style.visibility</p:attrName>
                                        </p:attrNameLst>
                                      </p:cBhvr>
                                      <p:to>
                                        <p:strVal val="visible"/>
                                      </p:to>
                                    </p:set>
                                    <p:animEffect transition="in" filter="barn(inVertical)">
                                      <p:cBhvr>
                                        <p:cTn id="61" dur="500"/>
                                        <p:tgtEl>
                                          <p:spTgt spid="7"/>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7600995" cy="990600"/>
          </a:xfrm>
        </p:spPr>
        <p:txBody>
          <a:bodyPr/>
          <a:lstStyle/>
          <a:p>
            <a:r>
              <a:rPr lang="en-US" dirty="0" smtClean="0"/>
              <a:t>Data Cleaning</a:t>
            </a:r>
            <a:endParaRPr lang="en-US" dirty="0"/>
          </a:p>
        </p:txBody>
      </p:sp>
      <p:sp>
        <p:nvSpPr>
          <p:cNvPr id="3" name="Content Placeholder 2"/>
          <p:cNvSpPr>
            <a:spLocks noGrp="1"/>
          </p:cNvSpPr>
          <p:nvPr>
            <p:ph sz="quarter" idx="1"/>
          </p:nvPr>
        </p:nvSpPr>
        <p:spPr>
          <a:xfrm>
            <a:off x="145288" y="1599902"/>
            <a:ext cx="7443147" cy="1358452"/>
          </a:xfrm>
        </p:spPr>
        <p:txBody>
          <a:bodyPr>
            <a:noAutofit/>
          </a:bodyPr>
          <a:lstStyle/>
          <a:p>
            <a:pPr lvl="0" algn="just">
              <a:spcBef>
                <a:spcPts val="0"/>
              </a:spcBef>
              <a:buClr>
                <a:schemeClr val="dk1"/>
              </a:buClr>
              <a:buSzPts val="2200"/>
              <a:buFont typeface="Wingdings" pitchFamily="2" charset="2"/>
              <a:buChar char="ü"/>
            </a:pPr>
            <a:r>
              <a:rPr lang="en-US" sz="1600" dirty="0">
                <a:latin typeface="Tw Cen MT (Headings)"/>
                <a:ea typeface="Times New Roman"/>
                <a:cs typeface="Times New Roman"/>
                <a:sym typeface="Times New Roman"/>
              </a:rPr>
              <a:t>Dataset was first read.</a:t>
            </a:r>
          </a:p>
          <a:p>
            <a:pPr lvl="0" algn="just">
              <a:spcBef>
                <a:spcPts val="440"/>
              </a:spcBef>
              <a:buClr>
                <a:schemeClr val="dk1"/>
              </a:buClr>
              <a:buSzPts val="2200"/>
              <a:buFont typeface="Wingdings" pitchFamily="2" charset="2"/>
              <a:buChar char="ü"/>
            </a:pPr>
            <a:r>
              <a:rPr lang="en-US" sz="1600" dirty="0">
                <a:latin typeface="Tw Cen MT (Headings)"/>
                <a:ea typeface="Times New Roman"/>
                <a:cs typeface="Times New Roman"/>
                <a:sym typeface="Times New Roman"/>
              </a:rPr>
              <a:t>Missing and null values were found and removed using </a:t>
            </a:r>
            <a:r>
              <a:rPr lang="en-US" sz="1600" dirty="0" smtClean="0">
                <a:latin typeface="Tw Cen MT (Headings)"/>
                <a:ea typeface="Times New Roman"/>
                <a:cs typeface="Times New Roman"/>
                <a:sym typeface="Times New Roman"/>
              </a:rPr>
              <a:t>dropna ( </a:t>
            </a:r>
            <a:r>
              <a:rPr lang="en-US" sz="1600" dirty="0">
                <a:latin typeface="Tw Cen MT (Headings)"/>
                <a:ea typeface="Times New Roman"/>
                <a:cs typeface="Times New Roman"/>
                <a:sym typeface="Times New Roman"/>
              </a:rPr>
              <a:t>) method. </a:t>
            </a:r>
            <a:r>
              <a:rPr lang="en-US" sz="1600" dirty="0" smtClean="0">
                <a:latin typeface="Tw Cen MT (Headings)"/>
                <a:ea typeface="Times New Roman"/>
                <a:cs typeface="Times New Roman"/>
                <a:sym typeface="Times New Roman"/>
              </a:rPr>
              <a:t/>
            </a:r>
            <a:br>
              <a:rPr lang="en-US" sz="1600" dirty="0" smtClean="0">
                <a:latin typeface="Tw Cen MT (Headings)"/>
                <a:ea typeface="Times New Roman"/>
                <a:cs typeface="Times New Roman"/>
                <a:sym typeface="Times New Roman"/>
              </a:rPr>
            </a:br>
            <a:r>
              <a:rPr lang="en-US" sz="1600" dirty="0" smtClean="0">
                <a:latin typeface="Tw Cen MT (Headings)"/>
                <a:ea typeface="Times New Roman"/>
                <a:cs typeface="Times New Roman"/>
                <a:sym typeface="Times New Roman"/>
              </a:rPr>
              <a:t>(</a:t>
            </a:r>
            <a:r>
              <a:rPr lang="en-US" sz="1600" dirty="0">
                <a:latin typeface="Tw Cen MT (Headings)"/>
                <a:ea typeface="Times New Roman"/>
                <a:cs typeface="Times New Roman"/>
                <a:sym typeface="Times New Roman"/>
              </a:rPr>
              <a:t>5416 null values were removed, there were no duplicate values</a:t>
            </a:r>
            <a:r>
              <a:rPr lang="en-US" sz="1600" dirty="0" smtClean="0">
                <a:latin typeface="Tw Cen MT (Headings)"/>
                <a:ea typeface="Times New Roman"/>
                <a:cs typeface="Times New Roman"/>
                <a:sym typeface="Times New Roman"/>
              </a:rPr>
              <a:t>).</a:t>
            </a:r>
            <a:endParaRPr lang="en-US" sz="1600" dirty="0">
              <a:solidFill>
                <a:schemeClr val="dk1"/>
              </a:solidFill>
              <a:latin typeface="Tw Cen MT (Headings)"/>
              <a:ea typeface="Times New Roman"/>
              <a:cs typeface="Times New Roman"/>
              <a:sym typeface="Times New Roman"/>
            </a:endParaRPr>
          </a:p>
          <a:p>
            <a:pPr lvl="0" algn="just">
              <a:spcBef>
                <a:spcPts val="440"/>
              </a:spcBef>
              <a:buClr>
                <a:schemeClr val="dk1"/>
              </a:buClr>
              <a:buSzPts val="2200"/>
              <a:buFont typeface="Wingdings" pitchFamily="2" charset="2"/>
              <a:buChar char="ü"/>
            </a:pPr>
            <a:r>
              <a:rPr lang="en-US" sz="1600" dirty="0">
                <a:latin typeface="Tw Cen MT (Headings)"/>
                <a:ea typeface="Times New Roman"/>
                <a:cs typeface="Times New Roman"/>
                <a:sym typeface="Times New Roman"/>
              </a:rPr>
              <a:t>Cleaned file is downloaded for visual analysis in </a:t>
            </a:r>
            <a:r>
              <a:rPr lang="en-US" sz="1600" dirty="0" smtClean="0">
                <a:latin typeface="Tw Cen MT (Headings)"/>
                <a:ea typeface="Times New Roman"/>
                <a:cs typeface="Times New Roman"/>
                <a:sym typeface="Times New Roman"/>
              </a:rPr>
              <a:t>Power BI.</a:t>
            </a:r>
            <a:endParaRPr lang="en-US" sz="1600" dirty="0">
              <a:solidFill>
                <a:schemeClr val="dk1"/>
              </a:solidFill>
              <a:latin typeface="Tw Cen MT (Headings)"/>
              <a:ea typeface="Times New Roman"/>
              <a:cs typeface="Times New Roman"/>
              <a:sym typeface="Times New Roman"/>
            </a:endParaRPr>
          </a:p>
        </p:txBody>
      </p:sp>
      <p:grpSp>
        <p:nvGrpSpPr>
          <p:cNvPr id="9" name="Group 8"/>
          <p:cNvGrpSpPr/>
          <p:nvPr/>
        </p:nvGrpSpPr>
        <p:grpSpPr>
          <a:xfrm>
            <a:off x="197447" y="2914973"/>
            <a:ext cx="11839023" cy="3753246"/>
            <a:chOff x="197447" y="2570480"/>
            <a:chExt cx="11839023" cy="4097739"/>
          </a:xfrm>
        </p:grpSpPr>
        <p:pic>
          <p:nvPicPr>
            <p:cNvPr id="11" name="Google Shape;133;p5"/>
            <p:cNvPicPr preferRelativeResize="0"/>
            <p:nvPr/>
          </p:nvPicPr>
          <p:blipFill rotWithShape="1">
            <a:blip r:embed="rId2">
              <a:alphaModFix/>
            </a:blip>
            <a:srcRect l="13231" t="37862" r="75051" b="54716"/>
            <a:stretch/>
          </p:blipFill>
          <p:spPr>
            <a:xfrm>
              <a:off x="197447" y="2611120"/>
              <a:ext cx="1328470" cy="532515"/>
            </a:xfrm>
            <a:prstGeom prst="rect">
              <a:avLst/>
            </a:prstGeom>
            <a:noFill/>
            <a:ln w="9525" cap="flat" cmpd="sng">
              <a:solidFill>
                <a:srgbClr val="0070C0"/>
              </a:solidFill>
              <a:prstDash val="solid"/>
              <a:miter lim="800000"/>
              <a:headEnd type="none" w="sm" len="sm"/>
              <a:tailEnd type="none" w="sm" len="sm"/>
            </a:ln>
          </p:spPr>
        </p:pic>
        <p:pic>
          <p:nvPicPr>
            <p:cNvPr id="13" name="Google Shape;134;p5"/>
            <p:cNvPicPr preferRelativeResize="0"/>
            <p:nvPr/>
          </p:nvPicPr>
          <p:blipFill rotWithShape="1">
            <a:blip r:embed="rId3">
              <a:alphaModFix/>
            </a:blip>
            <a:srcRect l="17476" t="24654" r="54788" b="17357"/>
            <a:stretch/>
          </p:blipFill>
          <p:spPr>
            <a:xfrm>
              <a:off x="1656269" y="2596549"/>
              <a:ext cx="3462244" cy="4071670"/>
            </a:xfrm>
            <a:prstGeom prst="rect">
              <a:avLst/>
            </a:prstGeom>
            <a:noFill/>
            <a:ln w="9525" cap="flat" cmpd="sng">
              <a:solidFill>
                <a:srgbClr val="0070C0"/>
              </a:solidFill>
              <a:prstDash val="solid"/>
              <a:miter lim="800000"/>
              <a:headEnd type="none" w="sm" len="sm"/>
              <a:tailEnd type="none" w="sm" len="sm"/>
            </a:ln>
          </p:spPr>
        </p:pic>
        <p:pic>
          <p:nvPicPr>
            <p:cNvPr id="14" name="Google Shape;135;p5"/>
            <p:cNvPicPr preferRelativeResize="0"/>
            <p:nvPr/>
          </p:nvPicPr>
          <p:blipFill rotWithShape="1">
            <a:blip r:embed="rId3">
              <a:alphaModFix/>
            </a:blip>
            <a:srcRect l="17476" t="82305" r="72241" b="10314"/>
            <a:stretch/>
          </p:blipFill>
          <p:spPr>
            <a:xfrm>
              <a:off x="5212080" y="3586480"/>
              <a:ext cx="1316583" cy="597715"/>
            </a:xfrm>
            <a:prstGeom prst="rect">
              <a:avLst/>
            </a:prstGeom>
            <a:noFill/>
            <a:ln w="9525" cap="flat" cmpd="sng">
              <a:solidFill>
                <a:srgbClr val="0070C0"/>
              </a:solidFill>
              <a:prstDash val="solid"/>
              <a:miter lim="800000"/>
              <a:headEnd type="none" w="sm" len="sm"/>
              <a:tailEnd type="none" w="sm" len="sm"/>
            </a:ln>
          </p:spPr>
        </p:pic>
        <p:pic>
          <p:nvPicPr>
            <p:cNvPr id="15" name="Google Shape;136;p5"/>
            <p:cNvPicPr preferRelativeResize="0"/>
            <p:nvPr/>
          </p:nvPicPr>
          <p:blipFill rotWithShape="1">
            <a:blip r:embed="rId4">
              <a:alphaModFix/>
            </a:blip>
            <a:srcRect l="17194" t="25283" r="56060" b="21761"/>
            <a:stretch/>
          </p:blipFill>
          <p:spPr>
            <a:xfrm>
              <a:off x="6642341" y="2570480"/>
              <a:ext cx="3071004" cy="3562902"/>
            </a:xfrm>
            <a:prstGeom prst="rect">
              <a:avLst/>
            </a:prstGeom>
            <a:noFill/>
            <a:ln w="9525" cap="flat" cmpd="sng">
              <a:solidFill>
                <a:srgbClr val="0070C0"/>
              </a:solidFill>
              <a:prstDash val="solid"/>
              <a:miter lim="800000"/>
              <a:headEnd type="none" w="sm" len="sm"/>
              <a:tailEnd type="none" w="sm" len="sm"/>
            </a:ln>
          </p:spPr>
        </p:pic>
        <p:pic>
          <p:nvPicPr>
            <p:cNvPr id="16" name="Google Shape;137;p5"/>
            <p:cNvPicPr preferRelativeResize="0"/>
            <p:nvPr/>
          </p:nvPicPr>
          <p:blipFill rotWithShape="1">
            <a:blip r:embed="rId5">
              <a:alphaModFix/>
            </a:blip>
            <a:srcRect l="17264" t="31195" r="68160" b="65661"/>
            <a:stretch/>
          </p:blipFill>
          <p:spPr>
            <a:xfrm>
              <a:off x="9899290" y="5059677"/>
              <a:ext cx="2137180" cy="259366"/>
            </a:xfrm>
            <a:prstGeom prst="rect">
              <a:avLst/>
            </a:prstGeom>
            <a:noFill/>
            <a:ln w="9525" cap="flat" cmpd="sng">
              <a:solidFill>
                <a:srgbClr val="0070C0"/>
              </a:solidFill>
              <a:prstDash val="solid"/>
              <a:miter lim="800000"/>
              <a:headEnd type="none" w="sm" len="sm"/>
              <a:tailEnd type="none" w="sm" len="sm"/>
            </a:ln>
          </p:spPr>
        </p:pic>
        <p:pic>
          <p:nvPicPr>
            <p:cNvPr id="17" name="Google Shape;138;p5"/>
            <p:cNvPicPr preferRelativeResize="0"/>
            <p:nvPr/>
          </p:nvPicPr>
          <p:blipFill rotWithShape="1">
            <a:blip r:embed="rId6">
              <a:alphaModFix/>
            </a:blip>
            <a:srcRect l="17122" t="30314" r="49056" b="65661"/>
            <a:stretch/>
          </p:blipFill>
          <p:spPr>
            <a:xfrm>
              <a:off x="6808523" y="6267762"/>
              <a:ext cx="5174335" cy="346398"/>
            </a:xfrm>
            <a:prstGeom prst="rect">
              <a:avLst/>
            </a:prstGeom>
            <a:noFill/>
            <a:ln w="9525" cap="flat" cmpd="sng">
              <a:solidFill>
                <a:srgbClr val="0070C0"/>
              </a:solidFill>
              <a:prstDash val="solid"/>
              <a:miter lim="800000"/>
              <a:headEnd type="none" w="sm" len="sm"/>
              <a:tailEnd type="none" w="sm" len="sm"/>
            </a:ln>
          </p:spPr>
        </p:pic>
        <p:cxnSp>
          <p:nvCxnSpPr>
            <p:cNvPr id="18" name="Google Shape;139;p5"/>
            <p:cNvCxnSpPr>
              <a:stCxn id="16" idx="2"/>
            </p:cNvCxnSpPr>
            <p:nvPr/>
          </p:nvCxnSpPr>
          <p:spPr>
            <a:xfrm>
              <a:off x="10967880" y="5319043"/>
              <a:ext cx="15000" cy="980100"/>
            </a:xfrm>
            <a:prstGeom prst="straightConnector1">
              <a:avLst/>
            </a:prstGeom>
            <a:noFill/>
            <a:ln w="38100" cap="flat" cmpd="sng">
              <a:solidFill>
                <a:srgbClr val="4A7DBA"/>
              </a:solidFill>
              <a:prstDash val="solid"/>
              <a:round/>
              <a:headEnd type="none" w="sm" len="sm"/>
              <a:tailEnd type="stealth" w="med" len="med"/>
            </a:ln>
          </p:spPr>
        </p:cxnSp>
        <p:cxnSp>
          <p:nvCxnSpPr>
            <p:cNvPr id="19" name="Google Shape;140;p5"/>
            <p:cNvCxnSpPr>
              <a:stCxn id="14" idx="2"/>
            </p:cNvCxnSpPr>
            <p:nvPr/>
          </p:nvCxnSpPr>
          <p:spPr>
            <a:xfrm rot="-5400000" flipH="1">
              <a:off x="6033122" y="4021445"/>
              <a:ext cx="418200" cy="743700"/>
            </a:xfrm>
            <a:prstGeom prst="bentConnector2">
              <a:avLst/>
            </a:prstGeom>
            <a:noFill/>
            <a:ln w="38100" cap="flat" cmpd="sng">
              <a:solidFill>
                <a:srgbClr val="4A7DBA"/>
              </a:solidFill>
              <a:prstDash val="solid"/>
              <a:round/>
              <a:headEnd type="none" w="sm" len="sm"/>
              <a:tailEnd type="stealth" w="med" len="med"/>
            </a:ln>
          </p:spPr>
        </p:cxnSp>
        <p:cxnSp>
          <p:nvCxnSpPr>
            <p:cNvPr id="20" name="Google Shape;141;p5"/>
            <p:cNvCxnSpPr>
              <a:stCxn id="11" idx="2"/>
            </p:cNvCxnSpPr>
            <p:nvPr/>
          </p:nvCxnSpPr>
          <p:spPr>
            <a:xfrm rot="-5400000" flipH="1">
              <a:off x="1042582" y="2962735"/>
              <a:ext cx="422400" cy="784200"/>
            </a:xfrm>
            <a:prstGeom prst="bentConnector2">
              <a:avLst/>
            </a:prstGeom>
            <a:noFill/>
            <a:ln w="38100" cap="flat" cmpd="sng">
              <a:solidFill>
                <a:srgbClr val="4A7DBA"/>
              </a:solidFill>
              <a:prstDash val="solid"/>
              <a:round/>
              <a:headEnd type="none" w="sm" len="sm"/>
              <a:tailEnd type="stealth" w="med" len="med"/>
            </a:ln>
          </p:spPr>
        </p:cxnSp>
        <p:cxnSp>
          <p:nvCxnSpPr>
            <p:cNvPr id="21" name="Google Shape;142;p5"/>
            <p:cNvCxnSpPr>
              <a:endCxn id="14" idx="0"/>
            </p:cNvCxnSpPr>
            <p:nvPr/>
          </p:nvCxnSpPr>
          <p:spPr>
            <a:xfrm>
              <a:off x="5110472" y="3322180"/>
              <a:ext cx="759900" cy="264300"/>
            </a:xfrm>
            <a:prstGeom prst="bentConnector2">
              <a:avLst/>
            </a:prstGeom>
            <a:noFill/>
            <a:ln w="38100" cap="flat" cmpd="sng">
              <a:solidFill>
                <a:srgbClr val="4A7DBA"/>
              </a:solidFill>
              <a:prstDash val="solid"/>
              <a:round/>
              <a:headEnd type="none" w="sm" len="sm"/>
              <a:tailEnd type="stealth" w="med" len="med"/>
            </a:ln>
          </p:spPr>
        </p:cxnSp>
        <p:cxnSp>
          <p:nvCxnSpPr>
            <p:cNvPr id="22" name="Google Shape;143;p5"/>
            <p:cNvCxnSpPr>
              <a:stCxn id="15" idx="3"/>
              <a:endCxn id="16" idx="0"/>
            </p:cNvCxnSpPr>
            <p:nvPr/>
          </p:nvCxnSpPr>
          <p:spPr>
            <a:xfrm>
              <a:off x="9713345" y="4351931"/>
              <a:ext cx="1254600" cy="707700"/>
            </a:xfrm>
            <a:prstGeom prst="bentConnector2">
              <a:avLst/>
            </a:prstGeom>
            <a:noFill/>
            <a:ln w="38100" cap="flat" cmpd="sng">
              <a:solidFill>
                <a:srgbClr val="4A7DBA"/>
              </a:solidFill>
              <a:prstDash val="solid"/>
              <a:round/>
              <a:headEnd type="none" w="sm" len="sm"/>
              <a:tailEnd type="stealth" w="med" len="med"/>
            </a:ln>
          </p:spPr>
        </p:cxnSp>
      </p:grpSp>
    </p:spTree>
    <p:extLst>
      <p:ext uri="{BB962C8B-B14F-4D97-AF65-F5344CB8AC3E}">
        <p14:creationId xmlns:p14="http://schemas.microsoft.com/office/powerpoint/2010/main" val="74060935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circle(in)">
                                      <p:cBhvr>
                                        <p:cTn id="2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9523924" cy="990600"/>
          </a:xfrm>
        </p:spPr>
        <p:txBody>
          <a:bodyPr vert="horz" anchor="ctr">
            <a:noAutofit/>
          </a:bodyPr>
          <a:lstStyle/>
          <a:p>
            <a:pPr lvl="1"/>
            <a:r>
              <a:rPr lang="en-US" sz="4400" dirty="0">
                <a:solidFill>
                  <a:schemeClr val="tx2"/>
                </a:solidFill>
              </a:rPr>
              <a:t>D</a:t>
            </a:r>
            <a:r>
              <a:rPr lang="en-US" sz="4400" dirty="0">
                <a:solidFill>
                  <a:schemeClr val="tx2"/>
                </a:solidFill>
                <a:sym typeface="Times New Roman"/>
              </a:rPr>
              <a:t>irect/Indirect Impact on Mankind</a:t>
            </a:r>
            <a:endParaRPr lang="en-US" sz="4400" dirty="0">
              <a:solidFill>
                <a:schemeClr val="tx2"/>
              </a:solidFill>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15" y="1571345"/>
            <a:ext cx="11972644" cy="5192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300178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circle(in)">
                                      <p:cBhvr>
                                        <p:cTn id="7" dur="20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10613136" cy="990600"/>
          </a:xfrm>
        </p:spPr>
        <p:txBody>
          <a:bodyPr vert="horz" anchor="ctr">
            <a:noAutofit/>
          </a:bodyPr>
          <a:lstStyle/>
          <a:p>
            <a:pPr lvl="1"/>
            <a:r>
              <a:rPr lang="en-US" sz="4400" dirty="0" smtClean="0">
                <a:solidFill>
                  <a:schemeClr val="tx2"/>
                </a:solidFill>
              </a:rPr>
              <a:t>Air Service and Environment Condition</a:t>
            </a:r>
            <a:endParaRPr lang="en-US" sz="4400" dirty="0">
              <a:solidFill>
                <a:schemeClr val="tx2"/>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55" y="1559579"/>
            <a:ext cx="11971804" cy="5204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88873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circle(in)">
                                      <p:cBhvr>
                                        <p:cTn id="7" dur="2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17" y="188259"/>
            <a:ext cx="10613136" cy="990600"/>
          </a:xfrm>
        </p:spPr>
        <p:txBody>
          <a:bodyPr vert="horz" anchor="ctr">
            <a:noAutofit/>
          </a:bodyPr>
          <a:lstStyle/>
          <a:p>
            <a:pPr lvl="1"/>
            <a:r>
              <a:rPr lang="en-US" sz="4400" dirty="0" smtClean="0">
                <a:solidFill>
                  <a:schemeClr val="tx2"/>
                </a:solidFill>
              </a:rPr>
              <a:t>Study of Birds</a:t>
            </a:r>
            <a:endParaRPr lang="en-US" sz="4400" dirty="0">
              <a:solidFill>
                <a:schemeClr val="tx2"/>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810" y="1578909"/>
            <a:ext cx="11966202" cy="5144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5632637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circle(in)">
                                      <p:cBhvr>
                                        <p:cTn id="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Hardcover">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3100</TotalTime>
  <Words>645</Words>
  <Application>Microsoft Office PowerPoint</Application>
  <PresentationFormat>Custom</PresentationFormat>
  <Paragraphs>71</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Median</vt:lpstr>
      <vt:lpstr>Data ANALYSIS of Bird Strikes between 2000 – 2011</vt:lpstr>
      <vt:lpstr>Why this problem is relevant?</vt:lpstr>
      <vt:lpstr>Incidents happened in India</vt:lpstr>
      <vt:lpstr>Problem Statement</vt:lpstr>
      <vt:lpstr>Descriptive Analysis</vt:lpstr>
      <vt:lpstr>Data Cleaning</vt:lpstr>
      <vt:lpstr>Direct/Indirect Impact on Mankind</vt:lpstr>
      <vt:lpstr>Air Service and Environment Condition</vt:lpstr>
      <vt:lpstr>Study of Birds</vt:lpstr>
      <vt:lpstr>Solution…</vt:lpstr>
      <vt:lpstr>DRAWBACKS  &amp;  SOLUTIONS/FUTURE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Deepjyoti</dc:creator>
  <cp:lastModifiedBy>Deepak</cp:lastModifiedBy>
  <cp:revision>82</cp:revision>
  <dcterms:created xsi:type="dcterms:W3CDTF">2023-02-04T17:36:39Z</dcterms:created>
  <dcterms:modified xsi:type="dcterms:W3CDTF">2023-06-28T05:06:06Z</dcterms:modified>
</cp:coreProperties>
</file>

<file path=docProps/thumbnail.jpeg>
</file>